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343" r:id="rId3"/>
    <p:sldId id="257" r:id="rId4"/>
    <p:sldId id="313" r:id="rId5"/>
    <p:sldId id="314" r:id="rId6"/>
    <p:sldId id="344" r:id="rId7"/>
    <p:sldId id="346" r:id="rId8"/>
    <p:sldId id="347" r:id="rId9"/>
    <p:sldId id="348" r:id="rId10"/>
    <p:sldId id="349" r:id="rId11"/>
    <p:sldId id="351" r:id="rId12"/>
    <p:sldId id="350" r:id="rId13"/>
    <p:sldId id="352" r:id="rId14"/>
    <p:sldId id="354" r:id="rId15"/>
    <p:sldId id="353" r:id="rId16"/>
    <p:sldId id="342" r:id="rId17"/>
  </p:sldIdLst>
  <p:sldSz cx="9144000" cy="6858000" type="screen4x3"/>
  <p:notesSz cx="6858000" cy="9144000"/>
  <p:defaultTextStyle>
    <a:defPPr>
      <a:defRPr lang="it-IT"/>
    </a:defPPr>
    <a:lvl1pPr algn="ctr" rtl="0" fontAlgn="base">
      <a:spcBef>
        <a:spcPct val="50000"/>
      </a:spcBef>
      <a:spcAft>
        <a:spcPct val="0"/>
      </a:spcAft>
      <a:defRPr sz="1400" kern="1200">
        <a:solidFill>
          <a:srgbClr val="FF9933"/>
        </a:solidFill>
        <a:latin typeface="Arial Black" pitchFamily="34" charset="0"/>
        <a:ea typeface="+mn-ea"/>
        <a:cs typeface="+mn-cs"/>
      </a:defRPr>
    </a:lvl1pPr>
    <a:lvl2pPr marL="457200" algn="ctr" rtl="0" fontAlgn="base">
      <a:spcBef>
        <a:spcPct val="50000"/>
      </a:spcBef>
      <a:spcAft>
        <a:spcPct val="0"/>
      </a:spcAft>
      <a:defRPr sz="1400" kern="1200">
        <a:solidFill>
          <a:srgbClr val="FF9933"/>
        </a:solidFill>
        <a:latin typeface="Arial Black" pitchFamily="34" charset="0"/>
        <a:ea typeface="+mn-ea"/>
        <a:cs typeface="+mn-cs"/>
      </a:defRPr>
    </a:lvl2pPr>
    <a:lvl3pPr marL="914400" algn="ctr" rtl="0" fontAlgn="base">
      <a:spcBef>
        <a:spcPct val="50000"/>
      </a:spcBef>
      <a:spcAft>
        <a:spcPct val="0"/>
      </a:spcAft>
      <a:defRPr sz="1400" kern="1200">
        <a:solidFill>
          <a:srgbClr val="FF9933"/>
        </a:solidFill>
        <a:latin typeface="Arial Black" pitchFamily="34" charset="0"/>
        <a:ea typeface="+mn-ea"/>
        <a:cs typeface="+mn-cs"/>
      </a:defRPr>
    </a:lvl3pPr>
    <a:lvl4pPr marL="1371600" algn="ctr" rtl="0" fontAlgn="base">
      <a:spcBef>
        <a:spcPct val="50000"/>
      </a:spcBef>
      <a:spcAft>
        <a:spcPct val="0"/>
      </a:spcAft>
      <a:defRPr sz="1400" kern="1200">
        <a:solidFill>
          <a:srgbClr val="FF9933"/>
        </a:solidFill>
        <a:latin typeface="Arial Black" pitchFamily="34" charset="0"/>
        <a:ea typeface="+mn-ea"/>
        <a:cs typeface="+mn-cs"/>
      </a:defRPr>
    </a:lvl4pPr>
    <a:lvl5pPr marL="1828800" algn="ctr" rtl="0" fontAlgn="base">
      <a:spcBef>
        <a:spcPct val="50000"/>
      </a:spcBef>
      <a:spcAft>
        <a:spcPct val="0"/>
      </a:spcAft>
      <a:defRPr sz="1400" kern="1200">
        <a:solidFill>
          <a:srgbClr val="FF9933"/>
        </a:solidFill>
        <a:latin typeface="Arial Black" pitchFamily="34" charset="0"/>
        <a:ea typeface="+mn-ea"/>
        <a:cs typeface="+mn-cs"/>
      </a:defRPr>
    </a:lvl5pPr>
    <a:lvl6pPr marL="2286000" algn="l" defTabSz="914400" rtl="0" eaLnBrk="1" latinLnBrk="0" hangingPunct="1">
      <a:defRPr sz="1400" kern="1200">
        <a:solidFill>
          <a:srgbClr val="FF9933"/>
        </a:solidFill>
        <a:latin typeface="Arial Black" pitchFamily="34" charset="0"/>
        <a:ea typeface="+mn-ea"/>
        <a:cs typeface="+mn-cs"/>
      </a:defRPr>
    </a:lvl6pPr>
    <a:lvl7pPr marL="2743200" algn="l" defTabSz="914400" rtl="0" eaLnBrk="1" latinLnBrk="0" hangingPunct="1">
      <a:defRPr sz="1400" kern="1200">
        <a:solidFill>
          <a:srgbClr val="FF9933"/>
        </a:solidFill>
        <a:latin typeface="Arial Black" pitchFamily="34" charset="0"/>
        <a:ea typeface="+mn-ea"/>
        <a:cs typeface="+mn-cs"/>
      </a:defRPr>
    </a:lvl7pPr>
    <a:lvl8pPr marL="3200400" algn="l" defTabSz="914400" rtl="0" eaLnBrk="1" latinLnBrk="0" hangingPunct="1">
      <a:defRPr sz="1400" kern="1200">
        <a:solidFill>
          <a:srgbClr val="FF9933"/>
        </a:solidFill>
        <a:latin typeface="Arial Black" pitchFamily="34" charset="0"/>
        <a:ea typeface="+mn-ea"/>
        <a:cs typeface="+mn-cs"/>
      </a:defRPr>
    </a:lvl8pPr>
    <a:lvl9pPr marL="3657600" algn="l" defTabSz="914400" rtl="0" eaLnBrk="1" latinLnBrk="0" hangingPunct="1">
      <a:defRPr sz="1400" kern="1200">
        <a:solidFill>
          <a:srgbClr val="FF9933"/>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3399"/>
    <a:srgbClr val="0000FF"/>
    <a:srgbClr val="FF9933"/>
    <a:srgbClr val="CC6600"/>
    <a:srgbClr val="99CCFF"/>
    <a:srgbClr val="0066FF"/>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288" autoAdjust="0"/>
    <p:restoredTop sz="97674" autoAdjust="0"/>
  </p:normalViewPr>
  <p:slideViewPr>
    <p:cSldViewPr>
      <p:cViewPr>
        <p:scale>
          <a:sx n="75" d="100"/>
          <a:sy n="75" d="100"/>
        </p:scale>
        <p:origin x="-996" y="-72"/>
      </p:cViewPr>
      <p:guideLst>
        <p:guide orient="horz" pos="2160"/>
        <p:guide pos="2880"/>
      </p:guideLst>
    </p:cSldViewPr>
  </p:slideViewPr>
  <p:outlineViewPr>
    <p:cViewPr>
      <p:scale>
        <a:sx n="25" d="100"/>
        <a:sy n="25"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1" d="100"/>
          <a:sy n="61" d="100"/>
        </p:scale>
        <p:origin x="-1698" y="-5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defRPr>
            </a:lvl1pPr>
          </a:lstStyle>
          <a:p>
            <a:endParaRPr lang="it-IT"/>
          </a:p>
        </p:txBody>
      </p:sp>
      <p:sp>
        <p:nvSpPr>
          <p:cNvPr id="3481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defRPr>
            </a:lvl1pPr>
          </a:lstStyle>
          <a:p>
            <a:endParaRPr lang="it-IT"/>
          </a:p>
        </p:txBody>
      </p:sp>
      <p:sp>
        <p:nvSpPr>
          <p:cNvPr id="3482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defRPr>
            </a:lvl1pPr>
          </a:lstStyle>
          <a:p>
            <a:endParaRPr lang="it-IT"/>
          </a:p>
        </p:txBody>
      </p:sp>
      <p:sp>
        <p:nvSpPr>
          <p:cNvPr id="3482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defRPr>
            </a:lvl1pPr>
          </a:lstStyle>
          <a:p>
            <a:fld id="{DAD820B5-DC41-4C32-9DAE-B8557A867DF9}" type="slidenum">
              <a:rPr lang="it-IT"/>
              <a:pPr/>
              <a:t>‹N›</a:t>
            </a:fld>
            <a:endParaRPr lang="it-IT"/>
          </a:p>
        </p:txBody>
      </p:sp>
    </p:spTree>
    <p:extLst>
      <p:ext uri="{BB962C8B-B14F-4D97-AF65-F5344CB8AC3E}">
        <p14:creationId xmlns:p14="http://schemas.microsoft.com/office/powerpoint/2010/main" val="3675122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latin typeface="Times New Roman" charset="0"/>
              </a:defRPr>
            </a:lvl1pPr>
          </a:lstStyle>
          <a:p>
            <a:endParaRPr lang="it-IT"/>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latin typeface="Times New Roman" charset="0"/>
              </a:defRPr>
            </a:lvl1pPr>
          </a:lstStyle>
          <a:p>
            <a:endParaRPr lang="it-IT"/>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latin typeface="Times New Roman" charset="0"/>
              </a:defRPr>
            </a:lvl1pPr>
          </a:lstStyle>
          <a:p>
            <a:endParaRPr lang="it-IT"/>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latin typeface="Times New Roman" charset="0"/>
              </a:defRPr>
            </a:lvl1pPr>
          </a:lstStyle>
          <a:p>
            <a:fld id="{D8A21549-FC18-448E-B363-7C7665C3618B}" type="slidenum">
              <a:rPr lang="it-IT"/>
              <a:pPr/>
              <a:t>‹N›</a:t>
            </a:fld>
            <a:endParaRPr lang="it-IT"/>
          </a:p>
        </p:txBody>
      </p:sp>
    </p:spTree>
    <p:extLst>
      <p:ext uri="{BB962C8B-B14F-4D97-AF65-F5344CB8AC3E}">
        <p14:creationId xmlns:p14="http://schemas.microsoft.com/office/powerpoint/2010/main" val="93985256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mn-ea"/>
        <a:cs typeface="+mn-cs"/>
      </a:defRPr>
    </a:lvl1pPr>
    <a:lvl2pPr marL="457200" algn="l" rtl="0" fontAlgn="base">
      <a:spcBef>
        <a:spcPct val="30000"/>
      </a:spcBef>
      <a:spcAft>
        <a:spcPct val="0"/>
      </a:spcAft>
      <a:defRPr sz="1200" kern="1200">
        <a:solidFill>
          <a:schemeClr val="tx1"/>
        </a:solidFill>
        <a:latin typeface="Times New Roman" charset="0"/>
        <a:ea typeface="+mn-ea"/>
        <a:cs typeface="+mn-cs"/>
      </a:defRPr>
    </a:lvl2pPr>
    <a:lvl3pPr marL="914400" algn="l" rtl="0" fontAlgn="base">
      <a:spcBef>
        <a:spcPct val="30000"/>
      </a:spcBef>
      <a:spcAft>
        <a:spcPct val="0"/>
      </a:spcAft>
      <a:defRPr sz="1200" kern="1200">
        <a:solidFill>
          <a:schemeClr val="tx1"/>
        </a:solidFill>
        <a:latin typeface="Times New Roman" charset="0"/>
        <a:ea typeface="+mn-ea"/>
        <a:cs typeface="+mn-cs"/>
      </a:defRPr>
    </a:lvl3pPr>
    <a:lvl4pPr marL="1371600" algn="l" rtl="0" fontAlgn="base">
      <a:spcBef>
        <a:spcPct val="30000"/>
      </a:spcBef>
      <a:spcAft>
        <a:spcPct val="0"/>
      </a:spcAft>
      <a:defRPr sz="1200" kern="1200">
        <a:solidFill>
          <a:schemeClr val="tx1"/>
        </a:solidFill>
        <a:latin typeface="Times New Roman" charset="0"/>
        <a:ea typeface="+mn-ea"/>
        <a:cs typeface="+mn-cs"/>
      </a:defRPr>
    </a:lvl4pPr>
    <a:lvl5pPr marL="1828800" algn="l" rtl="0" fontAlgn="base">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C269C8-6A4F-4959-ACA3-8F0D7195B4C7}" type="slidenum">
              <a:rPr lang="it-IT"/>
              <a:pPr/>
              <a:t>3</a:t>
            </a:fld>
            <a:endParaRPr lang="it-IT"/>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p:txBody>
          <a:bodyPr/>
          <a:lstStyle/>
          <a:p>
            <a:r>
              <a:rPr lang="it-IT" b="1">
                <a:solidFill>
                  <a:srgbClr val="FF3300"/>
                </a:solidFill>
                <a:effectLst>
                  <a:outerShdw blurRad="38100" dist="38100" dir="2700000" algn="tl">
                    <a:srgbClr val="C0C0C0"/>
                  </a:outerShdw>
                </a:effectLst>
                <a:latin typeface="Arial" charset="0"/>
              </a:rPr>
              <a:t>MMS: Mobile Mapping System</a:t>
            </a:r>
          </a:p>
          <a:p>
            <a:endParaRPr lang="it-IT" b="1">
              <a:solidFill>
                <a:srgbClr val="FF3300"/>
              </a:solidFill>
              <a:effectLst>
                <a:outerShdw blurRad="38100" dist="38100" dir="2700000" algn="tl">
                  <a:srgbClr val="C0C0C0"/>
                </a:outerShdw>
              </a:effectLst>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8605BFDA-5B8D-4C80-819A-A5F05FDCD498}" type="slidenum">
              <a:rPr lang="it-IT"/>
              <a:pPr/>
              <a:t>‹N›</a:t>
            </a:fld>
            <a:endParaRPr lang="it-IT"/>
          </a:p>
        </p:txBody>
      </p:sp>
    </p:spTree>
    <p:extLst>
      <p:ext uri="{BB962C8B-B14F-4D97-AF65-F5344CB8AC3E}">
        <p14:creationId xmlns:p14="http://schemas.microsoft.com/office/powerpoint/2010/main" val="2471004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A92772E8-8A1B-4BE6-BC14-D02D64222821}" type="slidenum">
              <a:rPr lang="it-IT"/>
              <a:pPr/>
              <a:t>‹N›</a:t>
            </a:fld>
            <a:endParaRPr lang="it-IT"/>
          </a:p>
        </p:txBody>
      </p:sp>
    </p:spTree>
    <p:extLst>
      <p:ext uri="{BB962C8B-B14F-4D97-AF65-F5344CB8AC3E}">
        <p14:creationId xmlns:p14="http://schemas.microsoft.com/office/powerpoint/2010/main" val="517629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6B837B8F-0C7E-4895-8554-5A47B91444D7}" type="slidenum">
              <a:rPr lang="it-IT"/>
              <a:pPr/>
              <a:t>‹N›</a:t>
            </a:fld>
            <a:endParaRPr lang="it-IT"/>
          </a:p>
        </p:txBody>
      </p:sp>
    </p:spTree>
    <p:extLst>
      <p:ext uri="{BB962C8B-B14F-4D97-AF65-F5344CB8AC3E}">
        <p14:creationId xmlns:p14="http://schemas.microsoft.com/office/powerpoint/2010/main" val="494320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E5A8A711-B781-49ED-9E24-CD98F5DAE518}" type="slidenum">
              <a:rPr lang="it-IT"/>
              <a:pPr/>
              <a:t>‹N›</a:t>
            </a:fld>
            <a:endParaRPr lang="it-IT"/>
          </a:p>
        </p:txBody>
      </p:sp>
    </p:spTree>
    <p:extLst>
      <p:ext uri="{BB962C8B-B14F-4D97-AF65-F5344CB8AC3E}">
        <p14:creationId xmlns:p14="http://schemas.microsoft.com/office/powerpoint/2010/main" val="2159255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p>
        </p:txBody>
      </p:sp>
      <p:sp>
        <p:nvSpPr>
          <p:cNvPr id="5" name="Segnaposto piè di pagina 4"/>
          <p:cNvSpPr>
            <a:spLocks noGrp="1"/>
          </p:cNvSpPr>
          <p:nvPr>
            <p:ph type="ftr" sz="quarter" idx="11"/>
          </p:nvPr>
        </p:nvSpPr>
        <p:spPr/>
        <p:txBody>
          <a:bodyPr/>
          <a:lstStyle>
            <a:lvl1pPr>
              <a:defRPr/>
            </a:lvl1pPr>
          </a:lstStyle>
          <a:p>
            <a:endParaRPr lang="it-IT"/>
          </a:p>
        </p:txBody>
      </p:sp>
      <p:sp>
        <p:nvSpPr>
          <p:cNvPr id="6" name="Segnaposto numero diapositiva 5"/>
          <p:cNvSpPr>
            <a:spLocks noGrp="1"/>
          </p:cNvSpPr>
          <p:nvPr>
            <p:ph type="sldNum" sz="quarter" idx="12"/>
          </p:nvPr>
        </p:nvSpPr>
        <p:spPr/>
        <p:txBody>
          <a:bodyPr/>
          <a:lstStyle>
            <a:lvl1pPr>
              <a:defRPr/>
            </a:lvl1pPr>
          </a:lstStyle>
          <a:p>
            <a:fld id="{3DFC6905-C8A3-4499-A247-2E672D32D5AA}" type="slidenum">
              <a:rPr lang="it-IT"/>
              <a:pPr/>
              <a:t>‹N›</a:t>
            </a:fld>
            <a:endParaRPr lang="it-IT"/>
          </a:p>
        </p:txBody>
      </p:sp>
    </p:spTree>
    <p:extLst>
      <p:ext uri="{BB962C8B-B14F-4D97-AF65-F5344CB8AC3E}">
        <p14:creationId xmlns:p14="http://schemas.microsoft.com/office/powerpoint/2010/main" val="368749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2027E776-3F18-464C-A9E9-86DFB6EB3555}" type="slidenum">
              <a:rPr lang="it-IT"/>
              <a:pPr/>
              <a:t>‹N›</a:t>
            </a:fld>
            <a:endParaRPr lang="it-IT"/>
          </a:p>
        </p:txBody>
      </p:sp>
    </p:spTree>
    <p:extLst>
      <p:ext uri="{BB962C8B-B14F-4D97-AF65-F5344CB8AC3E}">
        <p14:creationId xmlns:p14="http://schemas.microsoft.com/office/powerpoint/2010/main" val="2780757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p>
        </p:txBody>
      </p:sp>
      <p:sp>
        <p:nvSpPr>
          <p:cNvPr id="8" name="Segnaposto piè di pagina 7"/>
          <p:cNvSpPr>
            <a:spLocks noGrp="1"/>
          </p:cNvSpPr>
          <p:nvPr>
            <p:ph type="ftr" sz="quarter" idx="11"/>
          </p:nvPr>
        </p:nvSpPr>
        <p:spPr/>
        <p:txBody>
          <a:bodyPr/>
          <a:lstStyle>
            <a:lvl1pPr>
              <a:defRPr/>
            </a:lvl1pPr>
          </a:lstStyle>
          <a:p>
            <a:endParaRPr lang="it-IT"/>
          </a:p>
        </p:txBody>
      </p:sp>
      <p:sp>
        <p:nvSpPr>
          <p:cNvPr id="9" name="Segnaposto numero diapositiva 8"/>
          <p:cNvSpPr>
            <a:spLocks noGrp="1"/>
          </p:cNvSpPr>
          <p:nvPr>
            <p:ph type="sldNum" sz="quarter" idx="12"/>
          </p:nvPr>
        </p:nvSpPr>
        <p:spPr/>
        <p:txBody>
          <a:bodyPr/>
          <a:lstStyle>
            <a:lvl1pPr>
              <a:defRPr/>
            </a:lvl1pPr>
          </a:lstStyle>
          <a:p>
            <a:fld id="{FB68B38D-1A1C-4CFA-87AA-74436049B6B8}" type="slidenum">
              <a:rPr lang="it-IT"/>
              <a:pPr/>
              <a:t>‹N›</a:t>
            </a:fld>
            <a:endParaRPr lang="it-IT"/>
          </a:p>
        </p:txBody>
      </p:sp>
    </p:spTree>
    <p:extLst>
      <p:ext uri="{BB962C8B-B14F-4D97-AF65-F5344CB8AC3E}">
        <p14:creationId xmlns:p14="http://schemas.microsoft.com/office/powerpoint/2010/main" val="2483926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p>
        </p:txBody>
      </p:sp>
      <p:sp>
        <p:nvSpPr>
          <p:cNvPr id="4" name="Segnaposto piè di pagina 3"/>
          <p:cNvSpPr>
            <a:spLocks noGrp="1"/>
          </p:cNvSpPr>
          <p:nvPr>
            <p:ph type="ftr" sz="quarter" idx="11"/>
          </p:nvPr>
        </p:nvSpPr>
        <p:spPr/>
        <p:txBody>
          <a:bodyPr/>
          <a:lstStyle>
            <a:lvl1pPr>
              <a:defRPr/>
            </a:lvl1pPr>
          </a:lstStyle>
          <a:p>
            <a:endParaRPr lang="it-IT"/>
          </a:p>
        </p:txBody>
      </p:sp>
      <p:sp>
        <p:nvSpPr>
          <p:cNvPr id="5" name="Segnaposto numero diapositiva 4"/>
          <p:cNvSpPr>
            <a:spLocks noGrp="1"/>
          </p:cNvSpPr>
          <p:nvPr>
            <p:ph type="sldNum" sz="quarter" idx="12"/>
          </p:nvPr>
        </p:nvSpPr>
        <p:spPr/>
        <p:txBody>
          <a:bodyPr/>
          <a:lstStyle>
            <a:lvl1pPr>
              <a:defRPr/>
            </a:lvl1pPr>
          </a:lstStyle>
          <a:p>
            <a:fld id="{DCEC5525-9BF7-48F8-995E-5C55B07DF9AB}" type="slidenum">
              <a:rPr lang="it-IT"/>
              <a:pPr/>
              <a:t>‹N›</a:t>
            </a:fld>
            <a:endParaRPr lang="it-IT"/>
          </a:p>
        </p:txBody>
      </p:sp>
    </p:spTree>
    <p:extLst>
      <p:ext uri="{BB962C8B-B14F-4D97-AF65-F5344CB8AC3E}">
        <p14:creationId xmlns:p14="http://schemas.microsoft.com/office/powerpoint/2010/main" val="961402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p>
        </p:txBody>
      </p:sp>
      <p:sp>
        <p:nvSpPr>
          <p:cNvPr id="3" name="Segnaposto piè di pagina 2"/>
          <p:cNvSpPr>
            <a:spLocks noGrp="1"/>
          </p:cNvSpPr>
          <p:nvPr>
            <p:ph type="ftr" sz="quarter" idx="11"/>
          </p:nvPr>
        </p:nvSpPr>
        <p:spPr/>
        <p:txBody>
          <a:bodyPr/>
          <a:lstStyle>
            <a:lvl1pPr>
              <a:defRPr/>
            </a:lvl1pPr>
          </a:lstStyle>
          <a:p>
            <a:endParaRPr lang="it-IT"/>
          </a:p>
        </p:txBody>
      </p:sp>
      <p:sp>
        <p:nvSpPr>
          <p:cNvPr id="4" name="Segnaposto numero diapositiva 3"/>
          <p:cNvSpPr>
            <a:spLocks noGrp="1"/>
          </p:cNvSpPr>
          <p:nvPr>
            <p:ph type="sldNum" sz="quarter" idx="12"/>
          </p:nvPr>
        </p:nvSpPr>
        <p:spPr/>
        <p:txBody>
          <a:bodyPr/>
          <a:lstStyle>
            <a:lvl1pPr>
              <a:defRPr/>
            </a:lvl1pPr>
          </a:lstStyle>
          <a:p>
            <a:fld id="{7961EE22-EBE4-413F-93BF-1126D530B651}" type="slidenum">
              <a:rPr lang="it-IT"/>
              <a:pPr/>
              <a:t>‹N›</a:t>
            </a:fld>
            <a:endParaRPr lang="it-IT"/>
          </a:p>
        </p:txBody>
      </p:sp>
    </p:spTree>
    <p:extLst>
      <p:ext uri="{BB962C8B-B14F-4D97-AF65-F5344CB8AC3E}">
        <p14:creationId xmlns:p14="http://schemas.microsoft.com/office/powerpoint/2010/main" val="3499680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ADD125C4-3047-4678-901A-9C325173A992}" type="slidenum">
              <a:rPr lang="it-IT"/>
              <a:pPr/>
              <a:t>‹N›</a:t>
            </a:fld>
            <a:endParaRPr lang="it-IT"/>
          </a:p>
        </p:txBody>
      </p:sp>
    </p:spTree>
    <p:extLst>
      <p:ext uri="{BB962C8B-B14F-4D97-AF65-F5344CB8AC3E}">
        <p14:creationId xmlns:p14="http://schemas.microsoft.com/office/powerpoint/2010/main" val="3592137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p>
        </p:txBody>
      </p:sp>
      <p:sp>
        <p:nvSpPr>
          <p:cNvPr id="6" name="Segnaposto piè di pagina 5"/>
          <p:cNvSpPr>
            <a:spLocks noGrp="1"/>
          </p:cNvSpPr>
          <p:nvPr>
            <p:ph type="ftr" sz="quarter" idx="11"/>
          </p:nvPr>
        </p:nvSpPr>
        <p:spPr/>
        <p:txBody>
          <a:bodyPr/>
          <a:lstStyle>
            <a:lvl1pPr>
              <a:defRPr/>
            </a:lvl1pPr>
          </a:lstStyle>
          <a:p>
            <a:endParaRPr lang="it-IT"/>
          </a:p>
        </p:txBody>
      </p:sp>
      <p:sp>
        <p:nvSpPr>
          <p:cNvPr id="7" name="Segnaposto numero diapositiva 6"/>
          <p:cNvSpPr>
            <a:spLocks noGrp="1"/>
          </p:cNvSpPr>
          <p:nvPr>
            <p:ph type="sldNum" sz="quarter" idx="12"/>
          </p:nvPr>
        </p:nvSpPr>
        <p:spPr/>
        <p:txBody>
          <a:bodyPr/>
          <a:lstStyle>
            <a:lvl1pPr>
              <a:defRPr/>
            </a:lvl1pPr>
          </a:lstStyle>
          <a:p>
            <a:fld id="{D8003DC9-F4ED-4819-A5D2-B0E178C98FC2}" type="slidenum">
              <a:rPr lang="it-IT"/>
              <a:pPr/>
              <a:t>‹N›</a:t>
            </a:fld>
            <a:endParaRPr lang="it-IT"/>
          </a:p>
        </p:txBody>
      </p:sp>
    </p:spTree>
    <p:extLst>
      <p:ext uri="{BB962C8B-B14F-4D97-AF65-F5344CB8AC3E}">
        <p14:creationId xmlns:p14="http://schemas.microsoft.com/office/powerpoint/2010/main" val="3519144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a:solidFill>
                  <a:schemeClr val="tx1"/>
                </a:solidFill>
                <a:latin typeface="+mn-lt"/>
              </a:defRPr>
            </a:lvl1pPr>
          </a:lstStyle>
          <a:p>
            <a:endParaRPr lang="it-IT"/>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a:solidFill>
                  <a:schemeClr val="tx1"/>
                </a:solidFill>
                <a:latin typeface="+mn-lt"/>
              </a:defRPr>
            </a:lvl1pPr>
          </a:lstStyle>
          <a:p>
            <a:endParaRPr lang="it-IT"/>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a:solidFill>
                  <a:schemeClr val="tx1"/>
                </a:solidFill>
                <a:latin typeface="+mn-lt"/>
              </a:defRPr>
            </a:lvl1pPr>
          </a:lstStyle>
          <a:p>
            <a:fld id="{EC29E38D-DFD9-412F-B5B3-750E061D9ADE}" type="slidenum">
              <a:rPr lang="it-IT"/>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47.jpeg"/><Relationship Id="rId4" Type="http://schemas.openxmlformats.org/officeDocument/2006/relationships/image" Target="../media/image46.jpeg"/></Relationships>
</file>

<file path=ppt/slides/_rels/slide11.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2.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g"/></Relationships>
</file>

<file path=ppt/slides/_rels/slide13.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image" Target="../media/image71.jpeg"/><Relationship Id="rId18" Type="http://schemas.openxmlformats.org/officeDocument/2006/relationships/image" Target="../media/image76.png"/><Relationship Id="rId3" Type="http://schemas.openxmlformats.org/officeDocument/2006/relationships/image" Target="../media/image61.JPG"/><Relationship Id="rId7" Type="http://schemas.openxmlformats.org/officeDocument/2006/relationships/image" Target="../media/image65.jpeg"/><Relationship Id="rId12" Type="http://schemas.openxmlformats.org/officeDocument/2006/relationships/image" Target="../media/image70.jpeg"/><Relationship Id="rId17" Type="http://schemas.openxmlformats.org/officeDocument/2006/relationships/image" Target="../media/image75.jpg"/><Relationship Id="rId2" Type="http://schemas.openxmlformats.org/officeDocument/2006/relationships/image" Target="../media/image60.jpg"/><Relationship Id="rId16" Type="http://schemas.openxmlformats.org/officeDocument/2006/relationships/image" Target="../media/image74.jpg"/><Relationship Id="rId1" Type="http://schemas.openxmlformats.org/officeDocument/2006/relationships/slideLayout" Target="../slideLayouts/slideLayout7.xml"/><Relationship Id="rId6" Type="http://schemas.openxmlformats.org/officeDocument/2006/relationships/image" Target="../media/image64.jpeg"/><Relationship Id="rId11" Type="http://schemas.openxmlformats.org/officeDocument/2006/relationships/image" Target="../media/image69.jpeg"/><Relationship Id="rId5" Type="http://schemas.openxmlformats.org/officeDocument/2006/relationships/image" Target="../media/image63.jpeg"/><Relationship Id="rId15" Type="http://schemas.openxmlformats.org/officeDocument/2006/relationships/image" Target="../media/image73.jpg"/><Relationship Id="rId10" Type="http://schemas.openxmlformats.org/officeDocument/2006/relationships/image" Target="../media/image68.jpeg"/><Relationship Id="rId19" Type="http://schemas.openxmlformats.org/officeDocument/2006/relationships/image" Target="../media/image77.png"/><Relationship Id="rId4" Type="http://schemas.openxmlformats.org/officeDocument/2006/relationships/image" Target="../media/image62.jpeg"/><Relationship Id="rId9" Type="http://schemas.openxmlformats.org/officeDocument/2006/relationships/image" Target="../media/image67.jpeg"/><Relationship Id="rId14" Type="http://schemas.openxmlformats.org/officeDocument/2006/relationships/image" Target="../media/image72.jpg"/></Relationships>
</file>

<file path=ppt/slides/_rels/slide1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0.jpg"/><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1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7.xml"/><Relationship Id="rId5" Type="http://schemas.openxmlformats.org/officeDocument/2006/relationships/image" Target="../media/image83.JPG"/><Relationship Id="rId4" Type="http://schemas.openxmlformats.org/officeDocument/2006/relationships/image" Target="../media/image82.JPG"/></Relationships>
</file>

<file path=ppt/slides/_rels/slide1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2.jpg"/><Relationship Id="rId7" Type="http://schemas.openxmlformats.org/officeDocument/2006/relationships/image" Target="../media/image16.jpeg"/><Relationship Id="rId12" Type="http://schemas.openxmlformats.org/officeDocument/2006/relationships/image" Target="../media/image20.jpe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19.jpeg"/><Relationship Id="rId5" Type="http://schemas.openxmlformats.org/officeDocument/2006/relationships/image" Target="../media/image14.jpg"/><Relationship Id="rId10" Type="http://schemas.openxmlformats.org/officeDocument/2006/relationships/image" Target="../media/image18.jpg"/><Relationship Id="rId4" Type="http://schemas.openxmlformats.org/officeDocument/2006/relationships/image" Target="../media/image13.jpeg"/><Relationship Id="rId9"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jpeg"/><Relationship Id="rId18" Type="http://schemas.openxmlformats.org/officeDocument/2006/relationships/image" Target="../media/image36.jpeg"/><Relationship Id="rId26" Type="http://schemas.openxmlformats.org/officeDocument/2006/relationships/image" Target="../media/image44.jpg"/><Relationship Id="rId3" Type="http://schemas.openxmlformats.org/officeDocument/2006/relationships/image" Target="../media/image21.jpeg"/><Relationship Id="rId21" Type="http://schemas.openxmlformats.org/officeDocument/2006/relationships/image" Target="../media/image39.jpeg"/><Relationship Id="rId7" Type="http://schemas.openxmlformats.org/officeDocument/2006/relationships/image" Target="../media/image25.jpg"/><Relationship Id="rId12" Type="http://schemas.openxmlformats.org/officeDocument/2006/relationships/image" Target="../media/image30.jpeg"/><Relationship Id="rId17" Type="http://schemas.openxmlformats.org/officeDocument/2006/relationships/image" Target="../media/image35.jpg"/><Relationship Id="rId25" Type="http://schemas.openxmlformats.org/officeDocument/2006/relationships/image" Target="../media/image43.jpeg"/><Relationship Id="rId2" Type="http://schemas.openxmlformats.org/officeDocument/2006/relationships/image" Target="../media/image5.JPG"/><Relationship Id="rId16" Type="http://schemas.openxmlformats.org/officeDocument/2006/relationships/image" Target="../media/image34.jpeg"/><Relationship Id="rId20"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image" Target="../media/image29.jpeg"/><Relationship Id="rId24" Type="http://schemas.openxmlformats.org/officeDocument/2006/relationships/image" Target="../media/image42.jpg"/><Relationship Id="rId5" Type="http://schemas.openxmlformats.org/officeDocument/2006/relationships/image" Target="../media/image23.jpeg"/><Relationship Id="rId15" Type="http://schemas.openxmlformats.org/officeDocument/2006/relationships/image" Target="../media/image33.jpeg"/><Relationship Id="rId23" Type="http://schemas.openxmlformats.org/officeDocument/2006/relationships/image" Target="../media/image41.jpeg"/><Relationship Id="rId10" Type="http://schemas.openxmlformats.org/officeDocument/2006/relationships/image" Target="../media/image28.jpeg"/><Relationship Id="rId19" Type="http://schemas.openxmlformats.org/officeDocument/2006/relationships/image" Target="../media/image37.jpeg"/><Relationship Id="rId4" Type="http://schemas.openxmlformats.org/officeDocument/2006/relationships/image" Target="../media/image22.jpeg"/><Relationship Id="rId9" Type="http://schemas.openxmlformats.org/officeDocument/2006/relationships/image" Target="../media/image27.jpeg"/><Relationship Id="rId14" Type="http://schemas.openxmlformats.org/officeDocument/2006/relationships/image" Target="../media/image32.jpeg"/><Relationship Id="rId22"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pic>
        <p:nvPicPr>
          <p:cNvPr id="2052" name="Picture 4" descr="C:\WINDOWS\Desktop\Ale\Immagini\orbita satellite.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381000"/>
            <a:ext cx="1219200" cy="1028700"/>
          </a:xfrm>
          <a:prstGeom prst="rect">
            <a:avLst/>
          </a:prstGeom>
          <a:noFill/>
          <a:extLst>
            <a:ext uri="{909E8E84-426E-40DD-AFC4-6F175D3DCCD1}">
              <a14:hiddenFill xmlns:a14="http://schemas.microsoft.com/office/drawing/2010/main">
                <a:solidFill>
                  <a:srgbClr val="FFFFFF"/>
                </a:solidFill>
              </a14:hiddenFill>
            </a:ext>
          </a:extLst>
        </p:spPr>
      </p:pic>
      <p:sp>
        <p:nvSpPr>
          <p:cNvPr id="2055" name="Text Box 7"/>
          <p:cNvSpPr txBox="1">
            <a:spLocks noChangeArrowheads="1"/>
          </p:cNvSpPr>
          <p:nvPr/>
        </p:nvSpPr>
        <p:spPr bwMode="auto">
          <a:xfrm>
            <a:off x="1371600" y="304800"/>
            <a:ext cx="7315200"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CC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it-IT" sz="2800" b="1" dirty="0" smtClean="0">
                <a:solidFill>
                  <a:srgbClr val="FFFF00"/>
                </a:solidFill>
              </a:rPr>
              <a:t>SICUREZZA ITINERANTE</a:t>
            </a:r>
            <a:endParaRPr lang="it-IT" sz="2800" b="1" dirty="0">
              <a:solidFill>
                <a:srgbClr val="FFFF00"/>
              </a:solidFill>
            </a:endParaRPr>
          </a:p>
          <a:p>
            <a:r>
              <a:rPr lang="it-IT" sz="1600" b="1" dirty="0" smtClean="0">
                <a:solidFill>
                  <a:srgbClr val="FFFF00"/>
                </a:solidFill>
              </a:rPr>
              <a:t>CICLO SEMINARI </a:t>
            </a:r>
          </a:p>
          <a:p>
            <a:r>
              <a:rPr lang="it-IT" sz="1600" dirty="0" smtClean="0">
                <a:solidFill>
                  <a:srgbClr val="FFFF00"/>
                </a:solidFill>
              </a:rPr>
              <a:t>3° TAPPA CASTEL S. GIORGIO 14/06/2013</a:t>
            </a:r>
            <a:endParaRPr lang="it-IT" sz="1600" dirty="0">
              <a:solidFill>
                <a:srgbClr val="FFFF00"/>
              </a:solidFill>
            </a:endParaRPr>
          </a:p>
        </p:txBody>
      </p:sp>
      <p:sp>
        <p:nvSpPr>
          <p:cNvPr id="2056" name="Line 8"/>
          <p:cNvSpPr>
            <a:spLocks noChangeShapeType="1"/>
          </p:cNvSpPr>
          <p:nvPr/>
        </p:nvSpPr>
        <p:spPr bwMode="auto">
          <a:xfrm>
            <a:off x="228600" y="1981200"/>
            <a:ext cx="87630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t-IT"/>
          </a:p>
        </p:txBody>
      </p:sp>
      <p:sp>
        <p:nvSpPr>
          <p:cNvPr id="2057" name="Text Box 9"/>
          <p:cNvSpPr txBox="1">
            <a:spLocks noChangeArrowheads="1"/>
          </p:cNvSpPr>
          <p:nvPr/>
        </p:nvSpPr>
        <p:spPr bwMode="auto">
          <a:xfrm>
            <a:off x="228600" y="2819400"/>
            <a:ext cx="8763000" cy="171123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CC66"/>
                </a:solidFill>
                <a:miter lim="800000"/>
                <a:headEnd/>
                <a:tailEnd/>
              </a14:hiddenLine>
            </a:ext>
          </a:extLst>
        </p:spPr>
        <p:txBody>
          <a:bodyPr>
            <a:spAutoFit/>
          </a:bodyPr>
          <a:lstStyle/>
          <a:p>
            <a:pPr>
              <a:lnSpc>
                <a:spcPct val="140000"/>
              </a:lnSpc>
            </a:pPr>
            <a:r>
              <a:rPr lang="it-IT" sz="2400" i="1" dirty="0" smtClean="0">
                <a:solidFill>
                  <a:srgbClr val="FFFF00"/>
                </a:solidFill>
              </a:rPr>
              <a:t>LA REALIZZAZIONE DELLE GALLERIE CON METODO TRADIZIONALE</a:t>
            </a:r>
          </a:p>
          <a:p>
            <a:pPr>
              <a:lnSpc>
                <a:spcPct val="140000"/>
              </a:lnSpc>
            </a:pPr>
            <a:r>
              <a:rPr lang="it-IT" sz="2000" i="1" dirty="0" smtClean="0">
                <a:solidFill>
                  <a:srgbClr val="FFFF00"/>
                </a:solidFill>
              </a:rPr>
              <a:t>TECNOLOGIE E CRITERI DI SICUREZZA ADOTTABILI</a:t>
            </a:r>
            <a:endParaRPr lang="it-IT" sz="2000" i="1" dirty="0">
              <a:solidFill>
                <a:srgbClr val="FFFF00"/>
              </a:solidFill>
            </a:endParaRPr>
          </a:p>
        </p:txBody>
      </p:sp>
      <p:sp>
        <p:nvSpPr>
          <p:cNvPr id="2060" name="Text Box 12"/>
          <p:cNvSpPr txBox="1">
            <a:spLocks noChangeArrowheads="1"/>
          </p:cNvSpPr>
          <p:nvPr/>
        </p:nvSpPr>
        <p:spPr bwMode="auto">
          <a:xfrm>
            <a:off x="283535" y="4953840"/>
            <a:ext cx="8610600" cy="1492716"/>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it-IT" i="1" dirty="0" smtClean="0">
                <a:solidFill>
                  <a:schemeClr val="bg1"/>
                </a:solidFill>
              </a:rPr>
              <a:t>		</a:t>
            </a:r>
            <a:r>
              <a:rPr lang="it-IT" b="1" i="1" dirty="0" smtClean="0">
                <a:solidFill>
                  <a:schemeClr val="folHlink"/>
                </a:solidFill>
              </a:rPr>
              <a:t>			</a:t>
            </a:r>
            <a:r>
              <a:rPr lang="it-IT" i="1" dirty="0" smtClean="0">
                <a:solidFill>
                  <a:srgbClr val="0000FF"/>
                </a:solidFill>
              </a:rPr>
              <a:t>	</a:t>
            </a:r>
            <a:r>
              <a:rPr lang="it-IT" b="1" i="1" dirty="0" smtClean="0">
                <a:solidFill>
                  <a:srgbClr val="0033CC"/>
                </a:solidFill>
              </a:rPr>
              <a:t>			</a:t>
            </a:r>
            <a:r>
              <a:rPr lang="it-IT" b="1" i="1" dirty="0" smtClean="0">
                <a:solidFill>
                  <a:schemeClr val="folHlink"/>
                </a:solidFill>
              </a:rPr>
              <a:t>						</a:t>
            </a:r>
            <a:r>
              <a:rPr lang="it-IT" i="1" u="sng" dirty="0" smtClean="0">
                <a:solidFill>
                  <a:schemeClr val="bg1"/>
                </a:solidFill>
              </a:rPr>
              <a:t>Ing. Camillo </a:t>
            </a:r>
            <a:r>
              <a:rPr lang="it-IT" i="1" u="sng" dirty="0" err="1" smtClean="0">
                <a:solidFill>
                  <a:schemeClr val="bg1"/>
                </a:solidFill>
              </a:rPr>
              <a:t>Colalongo</a:t>
            </a:r>
            <a:endParaRPr lang="it-IT" i="1" u="sng" dirty="0" smtClean="0">
              <a:solidFill>
                <a:schemeClr val="bg1"/>
              </a:solidFill>
            </a:endParaRPr>
          </a:p>
          <a:p>
            <a:pPr algn="l"/>
            <a:r>
              <a:rPr lang="it-IT" b="1" i="1" dirty="0">
                <a:solidFill>
                  <a:srgbClr val="0000FF"/>
                </a:solidFill>
              </a:rPr>
              <a:t>					</a:t>
            </a:r>
            <a:r>
              <a:rPr lang="it-IT" i="1" dirty="0">
                <a:solidFill>
                  <a:srgbClr val="0000FF"/>
                </a:solidFill>
              </a:rPr>
              <a:t>	</a:t>
            </a:r>
            <a:r>
              <a:rPr lang="it-IT" i="1" dirty="0" smtClean="0">
                <a:solidFill>
                  <a:schemeClr val="bg1"/>
                </a:solidFill>
              </a:rPr>
              <a:t>Impresa</a:t>
            </a:r>
            <a:endParaRPr lang="it-IT" i="1" dirty="0">
              <a:solidFill>
                <a:schemeClr val="bg1"/>
              </a:solidFill>
            </a:endParaRPr>
          </a:p>
          <a:p>
            <a:pPr algn="l"/>
            <a:r>
              <a:rPr lang="it-IT" b="1" i="1" dirty="0">
                <a:solidFill>
                  <a:schemeClr val="folHlink"/>
                </a:solidFill>
              </a:rPr>
              <a:t>						</a:t>
            </a:r>
            <a:r>
              <a:rPr lang="it-IT" i="1" u="sng" dirty="0" smtClean="0">
                <a:solidFill>
                  <a:schemeClr val="bg1"/>
                </a:solidFill>
              </a:rPr>
              <a:t>PROFACTA S.p.A. </a:t>
            </a:r>
          </a:p>
          <a:p>
            <a:pPr algn="l"/>
            <a:r>
              <a:rPr lang="it-IT" dirty="0">
                <a:solidFill>
                  <a:schemeClr val="bg1"/>
                </a:solidFill>
              </a:rPr>
              <a:t>	</a:t>
            </a:r>
            <a:r>
              <a:rPr lang="it-IT" dirty="0" smtClean="0">
                <a:solidFill>
                  <a:schemeClr val="bg1"/>
                </a:solidFill>
              </a:rPr>
              <a:t>					</a:t>
            </a:r>
            <a:r>
              <a:rPr lang="it-IT" i="1" u="sng" dirty="0" smtClean="0">
                <a:solidFill>
                  <a:schemeClr val="bg1"/>
                </a:solidFill>
              </a:rPr>
              <a:t>del Gruppo Faustini</a:t>
            </a:r>
            <a:endParaRPr lang="it-IT" i="1" u="sng" dirty="0">
              <a:solidFill>
                <a:schemeClr val="bg1"/>
              </a:solidFill>
            </a:endParaRPr>
          </a:p>
        </p:txBody>
      </p:sp>
      <p:pic>
        <p:nvPicPr>
          <p:cNvPr id="2" name="Immagin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2029" y="5838517"/>
            <a:ext cx="486395" cy="54281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87624"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ARCO ROVESCIO E MURETTE</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139952"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1187624" y="2102121"/>
            <a:ext cx="6779942" cy="4495231"/>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295400" y="2209800"/>
            <a:ext cx="647700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0"/>
              </a:spcBef>
            </a:pPr>
            <a:r>
              <a:rPr lang="it-IT" sz="1800" b="1" dirty="0" smtClean="0">
                <a:solidFill>
                  <a:schemeClr val="bg1"/>
                </a:solidFill>
                <a:latin typeface="Arial" charset="0"/>
              </a:rPr>
              <a:t>In funzione del tipo di terreno attraversato, e dunque dei vincoli progettuali definiti (distanza arco rovescio/fronte), nonché dei dati di monitoraggio topografico e geognostico in corso d’opera acquisiti, l’esecuzione dell’arco rovescio e delle murette può essere eseguita in ‘ombra’ rispetto alle attività al fronte (consolidamento) o in sequenza. Tale ultima circostanza condiziona inevitabilmente la celere progressione degli scavi.</a:t>
            </a:r>
            <a:endParaRPr lang="it-IT" sz="1800" b="1" dirty="0">
              <a:solidFill>
                <a:schemeClr val="bg1"/>
              </a:solidFill>
              <a:latin typeface="Arial" charset="0"/>
            </a:endParaRPr>
          </a:p>
          <a:p>
            <a:pPr algn="l">
              <a:spcBef>
                <a:spcPct val="0"/>
              </a:spcBef>
              <a:buFontTx/>
              <a:buChar char="•"/>
            </a:pPr>
            <a:endParaRPr lang="it-IT" sz="1800" b="1" dirty="0">
              <a:solidFill>
                <a:srgbClr val="FFFF00"/>
              </a:solidFill>
              <a:latin typeface="Arial" charset="0"/>
            </a:endParaRP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0258" y="2213744"/>
            <a:ext cx="5754673" cy="4316005"/>
          </a:xfrm>
          <a:prstGeom prst="rect">
            <a:avLst/>
          </a:prstGeom>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t="6386"/>
          <a:stretch/>
        </p:blipFill>
        <p:spPr>
          <a:xfrm>
            <a:off x="1547664" y="2243613"/>
            <a:ext cx="6098441" cy="4281731"/>
          </a:xfrm>
          <a:prstGeom prst="rect">
            <a:avLst/>
          </a:prstGeom>
        </p:spPr>
      </p:pic>
      <p:pic>
        <p:nvPicPr>
          <p:cNvPr id="4" name="Immagin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00258" y="2247505"/>
            <a:ext cx="5754673" cy="4316005"/>
          </a:xfrm>
          <a:prstGeom prst="rect">
            <a:avLst/>
          </a:prstGeom>
        </p:spPr>
      </p:pic>
      <p:pic>
        <p:nvPicPr>
          <p:cNvPr id="5" name="Immagin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35696" y="2247505"/>
            <a:ext cx="5673344" cy="4255008"/>
          </a:xfrm>
          <a:prstGeom prst="rect">
            <a:avLst/>
          </a:prstGeom>
        </p:spPr>
      </p:pic>
    </p:spTree>
    <p:extLst>
      <p:ext uri="{BB962C8B-B14F-4D97-AF65-F5344CB8AC3E}">
        <p14:creationId xmlns:p14="http://schemas.microsoft.com/office/powerpoint/2010/main" val="32138500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subTnLst>
                                    <p:set>
                                      <p:cBhvr override="childStyle">
                                        <p:cTn dur="1" fill="hold" display="0" masterRel="nextClick" afterEffect="1"/>
                                        <p:tgtEl>
                                          <p:spTgt spid="6554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87624"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IMPERMEABILIZZAZIONE</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139952"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827584" y="2102121"/>
            <a:ext cx="7446640" cy="4495231"/>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971600" y="2209800"/>
            <a:ext cx="7128792"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b="1" dirty="0" smtClean="0">
                <a:solidFill>
                  <a:schemeClr val="bg1"/>
                </a:solidFill>
                <a:latin typeface="Arial" charset="0"/>
              </a:rPr>
              <a:t>L’impermeabilizzazione della volta della galleria (in alcuni casi riguarda anche l’arco rovescio – full round) serve a garantire l’opera finita rispetto a venute d’acqua  provenienti dal terreno.</a:t>
            </a:r>
          </a:p>
          <a:p>
            <a:pPr algn="just">
              <a:spcBef>
                <a:spcPct val="0"/>
              </a:spcBef>
            </a:pPr>
            <a:r>
              <a:rPr lang="it-IT" sz="1800" b="1" dirty="0" smtClean="0">
                <a:solidFill>
                  <a:schemeClr val="bg1"/>
                </a:solidFill>
                <a:latin typeface="Arial" charset="0"/>
              </a:rPr>
              <a:t>Si realizza ponendo in opera uno strato di TNT e di PVC termosaldato. </a:t>
            </a:r>
          </a:p>
          <a:p>
            <a:pPr algn="just">
              <a:spcBef>
                <a:spcPct val="0"/>
              </a:spcBef>
            </a:pPr>
            <a:r>
              <a:rPr lang="it-IT" sz="1800" b="1" dirty="0" smtClean="0">
                <a:solidFill>
                  <a:schemeClr val="bg1"/>
                </a:solidFill>
                <a:latin typeface="Arial" charset="0"/>
              </a:rPr>
              <a:t>La posa può avvenire impiegando idoneo carro semovente o da sollevatore telescopico (nei casi in cui i vincoli di distanza fronte/calotta lo richiedano – problemi di spazio e di sovrapposizione rispetto alle lavorazioni al fronte.</a:t>
            </a:r>
          </a:p>
          <a:p>
            <a:pPr algn="just">
              <a:spcBef>
                <a:spcPct val="0"/>
              </a:spcBef>
            </a:pPr>
            <a:r>
              <a:rPr lang="it-IT" sz="1800" b="1" dirty="0" smtClean="0">
                <a:solidFill>
                  <a:schemeClr val="bg1"/>
                </a:solidFill>
                <a:latin typeface="Arial" charset="0"/>
              </a:rPr>
              <a:t>Il ruolo del TNT è quello di prevenire fenomeni di punzonatura del PVC (asperità del </a:t>
            </a:r>
            <a:r>
              <a:rPr lang="it-IT" sz="1800" b="1" dirty="0" err="1" smtClean="0">
                <a:solidFill>
                  <a:schemeClr val="bg1"/>
                </a:solidFill>
                <a:latin typeface="Arial" charset="0"/>
              </a:rPr>
              <a:t>prerivestimento</a:t>
            </a:r>
            <a:r>
              <a:rPr lang="it-IT" sz="1800" b="1" dirty="0" smtClean="0">
                <a:solidFill>
                  <a:schemeClr val="bg1"/>
                </a:solidFill>
                <a:latin typeface="Arial" charset="0"/>
              </a:rPr>
              <a:t>) durante le fasi di getto del calcestruzzo.</a:t>
            </a:r>
          </a:p>
          <a:p>
            <a:pPr algn="just">
              <a:spcBef>
                <a:spcPct val="0"/>
              </a:spcBef>
            </a:pPr>
            <a:r>
              <a:rPr lang="it-IT" sz="1800" b="1" dirty="0" smtClean="0">
                <a:solidFill>
                  <a:schemeClr val="bg1"/>
                </a:solidFill>
                <a:latin typeface="Arial" charset="0"/>
              </a:rPr>
              <a:t>Le acque vengono raccolte in una tubazione posta di norma sulla muretta che scarica in un collettore principale che canalizza al ricettore esterno.</a:t>
            </a:r>
            <a:endParaRPr lang="it-IT" sz="1800" b="1" dirty="0">
              <a:solidFill>
                <a:schemeClr val="bg1"/>
              </a:solidFill>
              <a:latin typeface="Arial" charset="0"/>
            </a:endParaRPr>
          </a:p>
          <a:p>
            <a:pPr algn="l">
              <a:spcBef>
                <a:spcPct val="0"/>
              </a:spcBef>
              <a:buFontTx/>
              <a:buChar char="•"/>
            </a:pPr>
            <a:endParaRPr lang="it-IT" sz="1800" b="1" dirty="0">
              <a:solidFill>
                <a:srgbClr val="FFFF00"/>
              </a:solidFill>
              <a:latin typeface="Arial" charset="0"/>
            </a:endParaRPr>
          </a:p>
        </p:txBody>
      </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3648" y="2132856"/>
            <a:ext cx="5904656" cy="4428492"/>
          </a:xfrm>
          <a:prstGeom prst="rect">
            <a:avLst/>
          </a:prstGeom>
        </p:spPr>
      </p:pic>
      <p:pic>
        <p:nvPicPr>
          <p:cNvPr id="7" name="Immagin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2084" y="2132856"/>
            <a:ext cx="5908228" cy="4431171"/>
          </a:xfrm>
          <a:prstGeom prst="rect">
            <a:avLst/>
          </a:prstGeom>
        </p:spPr>
      </p:pic>
      <p:pic>
        <p:nvPicPr>
          <p:cNvPr id="8" name="Immagin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4113" y="2132856"/>
            <a:ext cx="5904655" cy="4428492"/>
          </a:xfrm>
          <a:prstGeom prst="rect">
            <a:avLst/>
          </a:prstGeom>
        </p:spPr>
      </p:pic>
      <p:pic>
        <p:nvPicPr>
          <p:cNvPr id="9" name="Immagin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03648" y="2150244"/>
            <a:ext cx="5885120" cy="4413840"/>
          </a:xfrm>
          <a:prstGeom prst="rect">
            <a:avLst/>
          </a:prstGeom>
        </p:spPr>
      </p:pic>
      <p:pic>
        <p:nvPicPr>
          <p:cNvPr id="11" name="Immagin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55813" y="2175520"/>
            <a:ext cx="5852492" cy="4389369"/>
          </a:xfrm>
          <a:prstGeom prst="rect">
            <a:avLst/>
          </a:prstGeom>
        </p:spPr>
      </p:pic>
    </p:spTree>
    <p:extLst>
      <p:ext uri="{BB962C8B-B14F-4D97-AF65-F5344CB8AC3E}">
        <p14:creationId xmlns:p14="http://schemas.microsoft.com/office/powerpoint/2010/main" val="1762033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subTnLst>
                                    <p:set>
                                      <p:cBhvr override="childStyle">
                                        <p:cTn dur="1" fill="hold" display="0" masterRel="nextClick" afterEffect="1"/>
                                        <p:tgtEl>
                                          <p:spTgt spid="6554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87624"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CALOTTA</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139952"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827584" y="2102121"/>
            <a:ext cx="7446640" cy="4495231"/>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971600" y="2209800"/>
            <a:ext cx="712879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b="1" dirty="0" smtClean="0">
                <a:solidFill>
                  <a:schemeClr val="bg1"/>
                </a:solidFill>
                <a:latin typeface="Arial" charset="0"/>
              </a:rPr>
              <a:t>La realizzazione della calotta (che può essere armata o no) completa il rivestimento definitivo della galleria.</a:t>
            </a:r>
          </a:p>
          <a:p>
            <a:pPr algn="just">
              <a:spcBef>
                <a:spcPct val="0"/>
              </a:spcBef>
            </a:pPr>
            <a:r>
              <a:rPr lang="it-IT" sz="1800" b="1" dirty="0" smtClean="0">
                <a:solidFill>
                  <a:schemeClr val="bg1"/>
                </a:solidFill>
                <a:latin typeface="Arial" charset="0"/>
              </a:rPr>
              <a:t>Anch’essa viene posta in essere in aderenza a precisi vincoli </a:t>
            </a:r>
            <a:r>
              <a:rPr lang="it-IT" sz="1800" b="1" dirty="0">
                <a:solidFill>
                  <a:schemeClr val="bg1"/>
                </a:solidFill>
                <a:latin typeface="Arial" charset="0"/>
              </a:rPr>
              <a:t>progettuali </a:t>
            </a:r>
            <a:r>
              <a:rPr lang="it-IT" sz="1800" b="1" dirty="0" smtClean="0">
                <a:solidFill>
                  <a:schemeClr val="bg1"/>
                </a:solidFill>
                <a:latin typeface="Arial" charset="0"/>
              </a:rPr>
              <a:t>(distanza dal fronte) determinati in relazione al tipo di ammasso incontrato all’atto dello scavo ed alle risultante del monitoraggio in corso d’opera (linee guida).</a:t>
            </a:r>
          </a:p>
          <a:p>
            <a:pPr algn="just">
              <a:spcBef>
                <a:spcPct val="0"/>
              </a:spcBef>
            </a:pPr>
            <a:r>
              <a:rPr lang="it-IT" sz="1800" b="1" dirty="0" smtClean="0">
                <a:solidFill>
                  <a:schemeClr val="bg1"/>
                </a:solidFill>
                <a:latin typeface="Arial" charset="0"/>
              </a:rPr>
              <a:t>Tali vincoli possono, come per l’arco rovescio, consentirne l’esecuzione in ‘ombra</a:t>
            </a:r>
            <a:r>
              <a:rPr lang="it-IT" sz="1800" b="1" dirty="0">
                <a:solidFill>
                  <a:schemeClr val="bg1"/>
                </a:solidFill>
                <a:latin typeface="Arial" charset="0"/>
              </a:rPr>
              <a:t>’ rispetto alle attività al fronte (consolidamento) o in sequenza. Tale ultima circostanza condiziona inevitabilmente </a:t>
            </a:r>
            <a:r>
              <a:rPr lang="it-IT" sz="1800" b="1" dirty="0" smtClean="0">
                <a:solidFill>
                  <a:schemeClr val="bg1"/>
                </a:solidFill>
                <a:latin typeface="Arial" charset="0"/>
              </a:rPr>
              <a:t>la velocità dello scavo di avanzamento (terreni difficili).</a:t>
            </a:r>
            <a:endParaRPr lang="it-IT" sz="1800" b="1" dirty="0">
              <a:solidFill>
                <a:schemeClr val="bg1"/>
              </a:solidFill>
              <a:latin typeface="Arial" charset="0"/>
            </a:endParaRPr>
          </a:p>
          <a:p>
            <a:pPr algn="l">
              <a:spcBef>
                <a:spcPct val="0"/>
              </a:spcBef>
              <a:buFontTx/>
              <a:buChar char="•"/>
            </a:pPr>
            <a:endParaRPr lang="it-IT" sz="1800" b="1" dirty="0">
              <a:solidFill>
                <a:srgbClr val="FFFF00"/>
              </a:solidFill>
              <a:latin typeface="Arial" charset="0"/>
            </a:endParaRPr>
          </a:p>
        </p:txBody>
      </p:sp>
      <p:pic>
        <p:nvPicPr>
          <p:cNvPr id="14" name="Immagin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4824" y="2102245"/>
            <a:ext cx="6012160" cy="4495107"/>
          </a:xfrm>
          <a:prstGeom prst="rect">
            <a:avLst/>
          </a:prstGeom>
        </p:spPr>
      </p:pic>
      <p:pic>
        <p:nvPicPr>
          <p:cNvPr id="15"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4889" y="2102245"/>
            <a:ext cx="4020373" cy="4500455"/>
          </a:xfrm>
          <a:prstGeom prst="rect">
            <a:avLst/>
          </a:prstGeom>
        </p:spPr>
      </p:pic>
      <p:pic>
        <p:nvPicPr>
          <p:cNvPr id="16" name="Immagin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9480" y="2123205"/>
            <a:ext cx="5882840" cy="4412130"/>
          </a:xfrm>
          <a:prstGeom prst="rect">
            <a:avLst/>
          </a:prstGeom>
        </p:spPr>
      </p:pic>
      <p:pic>
        <p:nvPicPr>
          <p:cNvPr id="17" name="Immagin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98824" y="2184400"/>
            <a:ext cx="5853496" cy="4390122"/>
          </a:xfrm>
          <a:prstGeom prst="rect">
            <a:avLst/>
          </a:prstGeom>
        </p:spPr>
      </p:pic>
      <p:pic>
        <p:nvPicPr>
          <p:cNvPr id="19" name="Immagin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98824" y="2125005"/>
            <a:ext cx="5983416" cy="4487562"/>
          </a:xfrm>
          <a:prstGeom prst="rect">
            <a:avLst/>
          </a:prstGeom>
        </p:spPr>
      </p:pic>
      <p:pic>
        <p:nvPicPr>
          <p:cNvPr id="21" name="Immagin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8824" y="2134476"/>
            <a:ext cx="5958160" cy="4468620"/>
          </a:xfrm>
          <a:prstGeom prst="rect">
            <a:avLst/>
          </a:prstGeom>
        </p:spPr>
      </p:pic>
    </p:spTree>
    <p:extLst>
      <p:ext uri="{BB962C8B-B14F-4D97-AF65-F5344CB8AC3E}">
        <p14:creationId xmlns:p14="http://schemas.microsoft.com/office/powerpoint/2010/main" val="38735469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subTnLst>
                                    <p:set>
                                      <p:cBhvr override="childStyle">
                                        <p:cTn dur="1" fill="hold" display="0" masterRel="nextClick" afterEffect="1"/>
                                        <p:tgtEl>
                                          <p:spTgt spid="6554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15616" y="260648"/>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ADEMPIMENTI PROCESSO PRODUTTIVO</a:t>
            </a:r>
          </a:p>
        </p:txBody>
      </p:sp>
      <p:sp>
        <p:nvSpPr>
          <p:cNvPr id="65541" name="Rectangle 5"/>
          <p:cNvSpPr>
            <a:spLocks noChangeArrowheads="1"/>
          </p:cNvSpPr>
          <p:nvPr/>
        </p:nvSpPr>
        <p:spPr bwMode="auto">
          <a:xfrm>
            <a:off x="945356" y="1280825"/>
            <a:ext cx="7446640" cy="5328593"/>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071440" y="1342509"/>
            <a:ext cx="712879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b="1" dirty="0" smtClean="0">
                <a:solidFill>
                  <a:schemeClr val="bg1"/>
                </a:solidFill>
                <a:latin typeface="Arial" charset="0"/>
              </a:rPr>
              <a:t>La realizzazione di una galleria comporta (</a:t>
            </a:r>
            <a:r>
              <a:rPr lang="it-IT" sz="1800" b="1" dirty="0" err="1" smtClean="0">
                <a:solidFill>
                  <a:schemeClr val="bg1"/>
                </a:solidFill>
                <a:latin typeface="Arial" charset="0"/>
              </a:rPr>
              <a:t>D.Lgs.</a:t>
            </a:r>
            <a:r>
              <a:rPr lang="it-IT" sz="1800" b="1" dirty="0" smtClean="0">
                <a:solidFill>
                  <a:schemeClr val="bg1"/>
                </a:solidFill>
                <a:latin typeface="Arial" charset="0"/>
              </a:rPr>
              <a:t> 81/08) l’adempimento di molteplici </a:t>
            </a:r>
            <a:r>
              <a:rPr lang="it-IT" sz="1800" b="1" dirty="0">
                <a:solidFill>
                  <a:schemeClr val="bg1"/>
                </a:solidFill>
                <a:latin typeface="Arial" charset="0"/>
              </a:rPr>
              <a:t> </a:t>
            </a:r>
            <a:r>
              <a:rPr lang="it-IT" sz="1800" b="1" dirty="0" smtClean="0">
                <a:solidFill>
                  <a:schemeClr val="bg1"/>
                </a:solidFill>
                <a:latin typeface="Arial" charset="0"/>
              </a:rPr>
              <a:t>impegni in ordine ai seguenti temi:</a:t>
            </a:r>
            <a:endParaRPr lang="it-IT" sz="1800" b="1" dirty="0">
              <a:solidFill>
                <a:srgbClr val="FFFF00"/>
              </a:solidFill>
              <a:latin typeface="Arial" charset="0"/>
            </a:endParaRPr>
          </a:p>
        </p:txBody>
      </p:sp>
      <p:sp>
        <p:nvSpPr>
          <p:cNvPr id="22" name="Text Box 7"/>
          <p:cNvSpPr txBox="1">
            <a:spLocks noChangeArrowheads="1"/>
          </p:cNvSpPr>
          <p:nvPr/>
        </p:nvSpPr>
        <p:spPr bwMode="auto">
          <a:xfrm>
            <a:off x="1122796" y="3499447"/>
            <a:ext cx="70846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smtClean="0">
                <a:solidFill>
                  <a:schemeClr val="bg1"/>
                </a:solidFill>
                <a:latin typeface="Arial" charset="0"/>
              </a:rPr>
              <a:t>Sicurezza e Ambiente</a:t>
            </a:r>
            <a:r>
              <a:rPr lang="it-IT" sz="1800" b="1" dirty="0" smtClean="0">
                <a:solidFill>
                  <a:schemeClr val="bg1"/>
                </a:solidFill>
                <a:latin typeface="Arial" charset="0"/>
              </a:rPr>
              <a:t>:</a:t>
            </a:r>
            <a:r>
              <a:rPr lang="it-IT" sz="1800" dirty="0">
                <a:solidFill>
                  <a:schemeClr val="bg1"/>
                </a:solidFill>
                <a:latin typeface="Arial" charset="0"/>
              </a:rPr>
              <a:t> </a:t>
            </a:r>
            <a:r>
              <a:rPr lang="it-IT" sz="1800" dirty="0" smtClean="0">
                <a:solidFill>
                  <a:schemeClr val="bg1"/>
                </a:solidFill>
                <a:latin typeface="Arial" charset="0"/>
              </a:rPr>
              <a:t>redazione POS, gestione delle acque, emissioni in atmosfera, monitoraggio </a:t>
            </a:r>
            <a:r>
              <a:rPr lang="it-IT" sz="1800" dirty="0">
                <a:solidFill>
                  <a:schemeClr val="bg1"/>
                </a:solidFill>
                <a:latin typeface="Arial" charset="0"/>
              </a:rPr>
              <a:t>microclima in galleria (ambiente di lavoro, salute lavoratori)</a:t>
            </a:r>
            <a:r>
              <a:rPr lang="it-IT" sz="1800" dirty="0" smtClean="0">
                <a:solidFill>
                  <a:schemeClr val="bg1"/>
                </a:solidFill>
                <a:latin typeface="Arial" charset="0"/>
              </a:rPr>
              <a:t>;</a:t>
            </a:r>
            <a:endParaRPr lang="it-IT" sz="1800" dirty="0">
              <a:solidFill>
                <a:srgbClr val="FFFF00"/>
              </a:solidFill>
              <a:latin typeface="Arial" charset="0"/>
            </a:endParaRPr>
          </a:p>
        </p:txBody>
      </p:sp>
      <p:sp>
        <p:nvSpPr>
          <p:cNvPr id="24" name="Text Box 7"/>
          <p:cNvSpPr txBox="1">
            <a:spLocks noChangeArrowheads="1"/>
          </p:cNvSpPr>
          <p:nvPr/>
        </p:nvSpPr>
        <p:spPr bwMode="auto">
          <a:xfrm>
            <a:off x="1115616" y="2095688"/>
            <a:ext cx="70866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smtClean="0">
                <a:solidFill>
                  <a:schemeClr val="bg1"/>
                </a:solidFill>
                <a:latin typeface="Arial" charset="0"/>
              </a:rPr>
              <a:t>Coordinamento</a:t>
            </a:r>
            <a:r>
              <a:rPr lang="it-IT" sz="1800" b="1" dirty="0" smtClean="0">
                <a:solidFill>
                  <a:schemeClr val="bg1"/>
                </a:solidFill>
                <a:latin typeface="Arial" charset="0"/>
              </a:rPr>
              <a:t>: </a:t>
            </a:r>
            <a:r>
              <a:rPr lang="it-IT" sz="1800" dirty="0" smtClean="0">
                <a:solidFill>
                  <a:schemeClr val="bg1"/>
                </a:solidFill>
                <a:latin typeface="Arial" charset="0"/>
              </a:rPr>
              <a:t>riunioni</a:t>
            </a:r>
            <a:r>
              <a:rPr lang="it-IT" sz="1800" b="1" dirty="0" smtClean="0">
                <a:solidFill>
                  <a:schemeClr val="bg1"/>
                </a:solidFill>
                <a:latin typeface="Arial" charset="0"/>
              </a:rPr>
              <a:t> </a:t>
            </a:r>
            <a:r>
              <a:rPr lang="it-IT" sz="1800" dirty="0" smtClean="0">
                <a:solidFill>
                  <a:schemeClr val="bg1"/>
                </a:solidFill>
                <a:latin typeface="Arial" charset="0"/>
              </a:rPr>
              <a:t>preliminari e periodiche di coordinamento tra le Parti coinvolte nelle varie fasi lavorative </a:t>
            </a:r>
            <a:r>
              <a:rPr lang="it-IT" sz="1800" dirty="0">
                <a:solidFill>
                  <a:schemeClr val="bg1"/>
                </a:solidFill>
                <a:latin typeface="Arial" charset="0"/>
              </a:rPr>
              <a:t>(interferenze spaziali e temporali tra le attività</a:t>
            </a:r>
            <a:r>
              <a:rPr lang="it-IT" sz="1800" dirty="0" smtClean="0">
                <a:solidFill>
                  <a:schemeClr val="bg1"/>
                </a:solidFill>
                <a:latin typeface="Arial" charset="0"/>
              </a:rPr>
              <a:t>). Analisi tematiche diverse connesse al reale contesto operativo, raccomandazioni e disposizioni;</a:t>
            </a:r>
            <a:endParaRPr lang="it-IT" sz="1800" dirty="0">
              <a:solidFill>
                <a:srgbClr val="FFFF00"/>
              </a:solidFill>
              <a:latin typeface="Arial" charset="0"/>
            </a:endParaRPr>
          </a:p>
        </p:txBody>
      </p:sp>
      <p:pic>
        <p:nvPicPr>
          <p:cNvPr id="27" name="Immagin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384" y="1378295"/>
            <a:ext cx="6953412" cy="5215059"/>
          </a:xfrm>
          <a:prstGeom prst="rect">
            <a:avLst/>
          </a:prstGeom>
        </p:spPr>
      </p:pic>
      <p:pic>
        <p:nvPicPr>
          <p:cNvPr id="28" name="Immagin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9795" y="1404757"/>
            <a:ext cx="7077436" cy="5010789"/>
          </a:xfrm>
          <a:prstGeom prst="rect">
            <a:avLst/>
          </a:prstGeom>
        </p:spPr>
      </p:pic>
      <p:pic>
        <p:nvPicPr>
          <p:cNvPr id="29" name="Immagin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2160" y="1409466"/>
            <a:ext cx="7270558" cy="5147518"/>
          </a:xfrm>
          <a:prstGeom prst="rect">
            <a:avLst/>
          </a:prstGeom>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8304" y="1416035"/>
            <a:ext cx="7206461" cy="5102137"/>
          </a:xfrm>
          <a:prstGeom prst="rect">
            <a:avLst/>
          </a:prstGeom>
        </p:spPr>
      </p:pic>
      <p:pic>
        <p:nvPicPr>
          <p:cNvPr id="31" name="Immagin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2094" y="1394951"/>
            <a:ext cx="7212838" cy="5106652"/>
          </a:xfrm>
          <a:prstGeom prst="rect">
            <a:avLst/>
          </a:prstGeom>
        </p:spPr>
      </p:pic>
      <p:pic>
        <p:nvPicPr>
          <p:cNvPr id="65536" name="Immagine 655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8345" y="1361321"/>
            <a:ext cx="7168741" cy="5075432"/>
          </a:xfrm>
          <a:prstGeom prst="rect">
            <a:avLst/>
          </a:prstGeom>
        </p:spPr>
      </p:pic>
      <p:pic>
        <p:nvPicPr>
          <p:cNvPr id="65537" name="Immagine 655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37425" y="1350807"/>
            <a:ext cx="3687092" cy="5225239"/>
          </a:xfrm>
          <a:prstGeom prst="rect">
            <a:avLst/>
          </a:prstGeom>
        </p:spPr>
      </p:pic>
      <p:pic>
        <p:nvPicPr>
          <p:cNvPr id="65538" name="Immagine 655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0450" y="1414931"/>
            <a:ext cx="7272808" cy="5149111"/>
          </a:xfrm>
          <a:prstGeom prst="rect">
            <a:avLst/>
          </a:prstGeom>
        </p:spPr>
      </p:pic>
      <p:pic>
        <p:nvPicPr>
          <p:cNvPr id="65542" name="Immagine 6554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6877" y="1411335"/>
            <a:ext cx="7204078" cy="5100450"/>
          </a:xfrm>
          <a:prstGeom prst="rect">
            <a:avLst/>
          </a:prstGeom>
        </p:spPr>
      </p:pic>
      <p:pic>
        <p:nvPicPr>
          <p:cNvPr id="65544" name="Immagine 6554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48304" y="1374079"/>
            <a:ext cx="7179572" cy="5083100"/>
          </a:xfrm>
          <a:prstGeom prst="rect">
            <a:avLst/>
          </a:prstGeom>
        </p:spPr>
      </p:pic>
      <p:pic>
        <p:nvPicPr>
          <p:cNvPr id="65545" name="Immagine 65544"/>
          <p:cNvPicPr>
            <a:picLocks noChangeAspect="1"/>
          </p:cNvPicPr>
          <p:nvPr/>
        </p:nvPicPr>
        <p:blipFill rotWithShape="1">
          <a:blip r:embed="rId13" cstate="print">
            <a:extLst>
              <a:ext uri="{28A0092B-C50C-407E-A947-70E740481C1C}">
                <a14:useLocalDpi xmlns:a14="http://schemas.microsoft.com/office/drawing/2010/main" val="0"/>
              </a:ext>
            </a:extLst>
          </a:blip>
          <a:srcRect l="5434" t="9732" r="21579" b="2779"/>
          <a:stretch/>
        </p:blipFill>
        <p:spPr>
          <a:xfrm>
            <a:off x="1022094" y="1353582"/>
            <a:ext cx="7042890" cy="5132202"/>
          </a:xfrm>
          <a:prstGeom prst="rect">
            <a:avLst/>
          </a:prstGeom>
        </p:spPr>
      </p:pic>
      <p:pic>
        <p:nvPicPr>
          <p:cNvPr id="65546" name="Immagine 65545"/>
          <p:cNvPicPr>
            <a:picLocks noChangeAspect="1"/>
          </p:cNvPicPr>
          <p:nvPr/>
        </p:nvPicPr>
        <p:blipFill rotWithShape="1">
          <a:blip r:embed="rId14" cstate="print">
            <a:extLst>
              <a:ext uri="{28A0092B-C50C-407E-A947-70E740481C1C}">
                <a14:useLocalDpi xmlns:a14="http://schemas.microsoft.com/office/drawing/2010/main" val="0"/>
              </a:ext>
            </a:extLst>
          </a:blip>
          <a:srcRect l="5695" t="9392" r="6388"/>
          <a:stretch/>
        </p:blipFill>
        <p:spPr>
          <a:xfrm>
            <a:off x="1066652" y="1374079"/>
            <a:ext cx="6951334" cy="5072147"/>
          </a:xfrm>
          <a:prstGeom prst="rect">
            <a:avLst/>
          </a:prstGeom>
        </p:spPr>
      </p:pic>
      <p:pic>
        <p:nvPicPr>
          <p:cNvPr id="65547" name="Immagine 65546"/>
          <p:cNvPicPr>
            <a:picLocks noChangeAspect="1"/>
          </p:cNvPicPr>
          <p:nvPr/>
        </p:nvPicPr>
        <p:blipFill rotWithShape="1">
          <a:blip r:embed="rId15" cstate="print">
            <a:extLst>
              <a:ext uri="{28A0092B-C50C-407E-A947-70E740481C1C}">
                <a14:useLocalDpi xmlns:a14="http://schemas.microsoft.com/office/drawing/2010/main" val="0"/>
              </a:ext>
            </a:extLst>
          </a:blip>
          <a:srcRect l="5417" t="9392" r="6388"/>
          <a:stretch/>
        </p:blipFill>
        <p:spPr>
          <a:xfrm>
            <a:off x="1088345" y="1388134"/>
            <a:ext cx="6988742" cy="5083381"/>
          </a:xfrm>
          <a:prstGeom prst="rect">
            <a:avLst/>
          </a:prstGeom>
        </p:spPr>
      </p:pic>
      <p:pic>
        <p:nvPicPr>
          <p:cNvPr id="65548" name="Immagine 65547"/>
          <p:cNvPicPr>
            <a:picLocks noChangeAspect="1"/>
          </p:cNvPicPr>
          <p:nvPr/>
        </p:nvPicPr>
        <p:blipFill rotWithShape="1">
          <a:blip r:embed="rId16" cstate="print">
            <a:extLst>
              <a:ext uri="{28A0092B-C50C-407E-A947-70E740481C1C}">
                <a14:useLocalDpi xmlns:a14="http://schemas.microsoft.com/office/drawing/2010/main" val="0"/>
              </a:ext>
            </a:extLst>
          </a:blip>
          <a:srcRect l="4167" t="8411" r="6645"/>
          <a:stretch/>
        </p:blipFill>
        <p:spPr>
          <a:xfrm>
            <a:off x="1066652" y="1361321"/>
            <a:ext cx="6953775" cy="5055712"/>
          </a:xfrm>
          <a:prstGeom prst="rect">
            <a:avLst/>
          </a:prstGeom>
        </p:spPr>
      </p:pic>
      <p:pic>
        <p:nvPicPr>
          <p:cNvPr id="65549" name="Immagine 65548"/>
          <p:cNvPicPr>
            <a:picLocks noChangeAspect="1"/>
          </p:cNvPicPr>
          <p:nvPr/>
        </p:nvPicPr>
        <p:blipFill rotWithShape="1">
          <a:blip r:embed="rId17" cstate="print">
            <a:extLst>
              <a:ext uri="{28A0092B-C50C-407E-A947-70E740481C1C}">
                <a14:useLocalDpi xmlns:a14="http://schemas.microsoft.com/office/drawing/2010/main" val="0"/>
              </a:ext>
            </a:extLst>
          </a:blip>
          <a:srcRect l="5138" t="8804" r="4584" b="3788"/>
          <a:stretch/>
        </p:blipFill>
        <p:spPr>
          <a:xfrm>
            <a:off x="1088345" y="1363340"/>
            <a:ext cx="7231593" cy="4957177"/>
          </a:xfrm>
          <a:prstGeom prst="rect">
            <a:avLst/>
          </a:prstGeom>
        </p:spPr>
      </p:pic>
      <p:sp>
        <p:nvSpPr>
          <p:cNvPr id="46" name="Text Box 7"/>
          <p:cNvSpPr txBox="1">
            <a:spLocks noChangeArrowheads="1"/>
          </p:cNvSpPr>
          <p:nvPr/>
        </p:nvSpPr>
        <p:spPr bwMode="auto">
          <a:xfrm>
            <a:off x="1187624" y="4437112"/>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a:solidFill>
                  <a:schemeClr val="bg1"/>
                </a:solidFill>
                <a:latin typeface="Arial" charset="0"/>
              </a:rPr>
              <a:t>Emergenze</a:t>
            </a:r>
            <a:r>
              <a:rPr lang="it-IT" sz="1800" b="1" dirty="0">
                <a:solidFill>
                  <a:schemeClr val="bg1"/>
                </a:solidFill>
                <a:latin typeface="Arial" charset="0"/>
              </a:rPr>
              <a:t>: </a:t>
            </a:r>
            <a:r>
              <a:rPr lang="it-IT" sz="1800" dirty="0">
                <a:solidFill>
                  <a:schemeClr val="bg1"/>
                </a:solidFill>
                <a:latin typeface="Arial" charset="0"/>
              </a:rPr>
              <a:t>piano di gestione delle emergenze, eventuali presidi pronto soccorso, eventuale monitoraggio </a:t>
            </a:r>
            <a:r>
              <a:rPr lang="it-IT" sz="1800" dirty="0" smtClean="0">
                <a:solidFill>
                  <a:schemeClr val="bg1"/>
                </a:solidFill>
                <a:latin typeface="Arial" charset="0"/>
              </a:rPr>
              <a:t>grisou.</a:t>
            </a:r>
            <a:endParaRPr lang="it-IT" sz="1800" dirty="0">
              <a:solidFill>
                <a:srgbClr val="FFFF00"/>
              </a:solidFill>
              <a:latin typeface="Arial" charset="0"/>
            </a:endParaRPr>
          </a:p>
        </p:txBody>
      </p:sp>
      <p:sp>
        <p:nvSpPr>
          <p:cNvPr id="48" name="Rectangle 5"/>
          <p:cNvSpPr>
            <a:spLocks noChangeArrowheads="1"/>
          </p:cNvSpPr>
          <p:nvPr/>
        </p:nvSpPr>
        <p:spPr bwMode="auto">
          <a:xfrm>
            <a:off x="912516" y="1296815"/>
            <a:ext cx="7446640" cy="5328593"/>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49" name="Text Box 7"/>
          <p:cNvSpPr txBox="1">
            <a:spLocks noChangeArrowheads="1"/>
          </p:cNvSpPr>
          <p:nvPr/>
        </p:nvSpPr>
        <p:spPr bwMode="auto">
          <a:xfrm>
            <a:off x="1143260" y="1340768"/>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dirty="0">
                <a:solidFill>
                  <a:schemeClr val="bg1"/>
                </a:solidFill>
                <a:latin typeface="Arial" charset="0"/>
              </a:rPr>
              <a:t>Si manifesta quindi l’esigenza di elaborare piani di gestione delle situazioni di pericolo, che garantiscano</a:t>
            </a:r>
            <a:r>
              <a:rPr lang="it-IT" sz="1800" dirty="0" smtClean="0">
                <a:solidFill>
                  <a:schemeClr val="bg1"/>
                </a:solidFill>
                <a:latin typeface="Arial" charset="0"/>
              </a:rPr>
              <a:t>:</a:t>
            </a:r>
            <a:endParaRPr lang="it-IT" sz="1800" dirty="0">
              <a:solidFill>
                <a:schemeClr val="bg1"/>
              </a:solidFill>
              <a:latin typeface="Arial" charset="0"/>
            </a:endParaRPr>
          </a:p>
        </p:txBody>
      </p:sp>
      <p:sp>
        <p:nvSpPr>
          <p:cNvPr id="32" name="Text Box 7"/>
          <p:cNvSpPr txBox="1">
            <a:spLocks noChangeArrowheads="1"/>
          </p:cNvSpPr>
          <p:nvPr/>
        </p:nvSpPr>
        <p:spPr bwMode="auto">
          <a:xfrm>
            <a:off x="1159792" y="1916832"/>
            <a:ext cx="70846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dirty="0" smtClean="0">
                <a:solidFill>
                  <a:schemeClr val="bg1"/>
                </a:solidFill>
                <a:latin typeface="Arial" charset="0"/>
              </a:rPr>
              <a:t>la </a:t>
            </a:r>
            <a:r>
              <a:rPr lang="it-IT" sz="1800" dirty="0">
                <a:solidFill>
                  <a:schemeClr val="bg1"/>
                </a:solidFill>
                <a:latin typeface="Arial" charset="0"/>
              </a:rPr>
              <a:t>riduzione dei pericoli presenti nel sito, attraverso la corretta gestione delle attrezzature e dei luoghi di lavoro durante le diverse fasi </a:t>
            </a:r>
            <a:r>
              <a:rPr lang="it-IT" sz="1800" dirty="0" smtClean="0">
                <a:solidFill>
                  <a:schemeClr val="bg1"/>
                </a:solidFill>
                <a:latin typeface="Arial" charset="0"/>
              </a:rPr>
              <a:t>dell’attività</a:t>
            </a:r>
            <a:r>
              <a:rPr lang="it-IT" sz="1800" dirty="0" smtClean="0">
                <a:solidFill>
                  <a:schemeClr val="bg1"/>
                </a:solidFill>
                <a:latin typeface="Arial" charset="0"/>
              </a:rPr>
              <a:t>;</a:t>
            </a:r>
            <a:endParaRPr lang="it-IT" sz="1800" dirty="0">
              <a:solidFill>
                <a:schemeClr val="bg1"/>
              </a:solidFill>
              <a:latin typeface="Arial" charset="0"/>
            </a:endParaRPr>
          </a:p>
        </p:txBody>
      </p:sp>
      <p:sp>
        <p:nvSpPr>
          <p:cNvPr id="34" name="Text Box 7"/>
          <p:cNvSpPr txBox="1">
            <a:spLocks noChangeArrowheads="1"/>
          </p:cNvSpPr>
          <p:nvPr/>
        </p:nvSpPr>
        <p:spPr bwMode="auto">
          <a:xfrm>
            <a:off x="1159792" y="2780928"/>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dirty="0" smtClean="0">
                <a:solidFill>
                  <a:schemeClr val="bg1"/>
                </a:solidFill>
                <a:latin typeface="Arial" charset="0"/>
              </a:rPr>
              <a:t>la </a:t>
            </a:r>
            <a:r>
              <a:rPr lang="it-IT" sz="1800" dirty="0">
                <a:solidFill>
                  <a:schemeClr val="bg1"/>
                </a:solidFill>
                <a:latin typeface="Arial" charset="0"/>
              </a:rPr>
              <a:t>gestione ottimale dei soccorsi agli operatori in caso di infortunio</a:t>
            </a:r>
            <a:r>
              <a:rPr lang="it-IT" sz="1800" dirty="0" smtClean="0">
                <a:solidFill>
                  <a:schemeClr val="bg1"/>
                </a:solidFill>
                <a:latin typeface="Arial" charset="0"/>
              </a:rPr>
              <a:t>;</a:t>
            </a:r>
            <a:endParaRPr lang="it-IT" sz="1800" dirty="0">
              <a:solidFill>
                <a:schemeClr val="bg1"/>
              </a:solidFill>
              <a:latin typeface="Arial" charset="0"/>
            </a:endParaRPr>
          </a:p>
        </p:txBody>
      </p:sp>
      <p:sp>
        <p:nvSpPr>
          <p:cNvPr id="35" name="Text Box 7"/>
          <p:cNvSpPr txBox="1">
            <a:spLocks noChangeArrowheads="1"/>
          </p:cNvSpPr>
          <p:nvPr/>
        </p:nvSpPr>
        <p:spPr bwMode="auto">
          <a:xfrm>
            <a:off x="1159792" y="3356992"/>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dirty="0" smtClean="0">
                <a:solidFill>
                  <a:schemeClr val="bg1"/>
                </a:solidFill>
                <a:latin typeface="Arial" charset="0"/>
              </a:rPr>
              <a:t>l’utilizzo </a:t>
            </a:r>
            <a:r>
              <a:rPr lang="it-IT" sz="1800" dirty="0">
                <a:solidFill>
                  <a:schemeClr val="bg1"/>
                </a:solidFill>
                <a:latin typeface="Arial" charset="0"/>
              </a:rPr>
              <a:t>delle attrezzature di emergenza presenti in varie zone del cantiere</a:t>
            </a:r>
            <a:r>
              <a:rPr lang="it-IT" sz="1800" dirty="0" smtClean="0">
                <a:solidFill>
                  <a:schemeClr val="bg1"/>
                </a:solidFill>
                <a:latin typeface="Arial" charset="0"/>
              </a:rPr>
              <a:t>;</a:t>
            </a:r>
            <a:endParaRPr lang="it-IT" sz="1800" dirty="0">
              <a:solidFill>
                <a:schemeClr val="bg1"/>
              </a:solidFill>
              <a:latin typeface="Arial" charset="0"/>
            </a:endParaRPr>
          </a:p>
        </p:txBody>
      </p:sp>
      <p:sp>
        <p:nvSpPr>
          <p:cNvPr id="36" name="Text Box 7"/>
          <p:cNvSpPr txBox="1">
            <a:spLocks noChangeArrowheads="1"/>
          </p:cNvSpPr>
          <p:nvPr/>
        </p:nvSpPr>
        <p:spPr bwMode="auto">
          <a:xfrm>
            <a:off x="1143160" y="3933056"/>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dirty="0" smtClean="0">
                <a:solidFill>
                  <a:schemeClr val="bg1"/>
                </a:solidFill>
                <a:latin typeface="Arial" charset="0"/>
              </a:rPr>
              <a:t>la </a:t>
            </a:r>
            <a:r>
              <a:rPr lang="it-IT" sz="1800" dirty="0">
                <a:solidFill>
                  <a:schemeClr val="bg1"/>
                </a:solidFill>
                <a:latin typeface="Arial" charset="0"/>
              </a:rPr>
              <a:t>delimitazione e la circoscrizione dell’evento negativo, per evitare o ridurre ulteriori danni</a:t>
            </a:r>
            <a:r>
              <a:rPr lang="it-IT" sz="1800" dirty="0" smtClean="0">
                <a:solidFill>
                  <a:schemeClr val="bg1"/>
                </a:solidFill>
                <a:latin typeface="Arial" charset="0"/>
              </a:rPr>
              <a:t>;</a:t>
            </a:r>
            <a:endParaRPr lang="it-IT" sz="1800" dirty="0">
              <a:solidFill>
                <a:schemeClr val="bg1"/>
              </a:solidFill>
              <a:latin typeface="Arial" charset="0"/>
            </a:endParaRPr>
          </a:p>
        </p:txBody>
      </p:sp>
      <p:sp>
        <p:nvSpPr>
          <p:cNvPr id="37" name="Text Box 7"/>
          <p:cNvSpPr txBox="1">
            <a:spLocks noChangeArrowheads="1"/>
          </p:cNvSpPr>
          <p:nvPr/>
        </p:nvSpPr>
        <p:spPr bwMode="auto">
          <a:xfrm>
            <a:off x="1128984" y="4471952"/>
            <a:ext cx="70846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dirty="0" smtClean="0">
                <a:solidFill>
                  <a:schemeClr val="bg1"/>
                </a:solidFill>
                <a:latin typeface="Arial" charset="0"/>
              </a:rPr>
              <a:t>il </a:t>
            </a:r>
            <a:r>
              <a:rPr lang="it-IT" sz="1800" dirty="0">
                <a:solidFill>
                  <a:schemeClr val="bg1"/>
                </a:solidFill>
                <a:latin typeface="Arial" charset="0"/>
              </a:rPr>
              <a:t>ripristino delle ottimali condizioni di lavoro, che permettano la prosecuzione dell’attività in sicurezza</a:t>
            </a:r>
            <a:r>
              <a:rPr lang="it-IT" sz="1800" dirty="0" smtClean="0">
                <a:solidFill>
                  <a:schemeClr val="bg1"/>
                </a:solidFill>
                <a:latin typeface="Arial" charset="0"/>
              </a:rPr>
              <a:t>.</a:t>
            </a:r>
            <a:endParaRPr lang="it-IT" sz="1800" dirty="0" smtClean="0">
              <a:solidFill>
                <a:schemeClr val="bg1"/>
              </a:solidFill>
              <a:latin typeface="Arial" charset="0"/>
            </a:endParaRPr>
          </a:p>
        </p:txBody>
      </p:sp>
      <p:sp>
        <p:nvSpPr>
          <p:cNvPr id="38" name="Text Box 7"/>
          <p:cNvSpPr txBox="1">
            <a:spLocks noChangeArrowheads="1"/>
          </p:cNvSpPr>
          <p:nvPr/>
        </p:nvSpPr>
        <p:spPr bwMode="auto">
          <a:xfrm>
            <a:off x="1128984" y="5118283"/>
            <a:ext cx="70846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dirty="0" smtClean="0">
                <a:solidFill>
                  <a:schemeClr val="bg1"/>
                </a:solidFill>
                <a:latin typeface="Arial" charset="0"/>
              </a:rPr>
              <a:t>Tali </a:t>
            </a:r>
            <a:r>
              <a:rPr lang="it-IT" sz="1800" dirty="0">
                <a:solidFill>
                  <a:schemeClr val="bg1"/>
                </a:solidFill>
                <a:latin typeface="Arial" charset="0"/>
              </a:rPr>
              <a:t>sistemi di gestione delle emergenze vengono condivisi con </a:t>
            </a:r>
            <a:r>
              <a:rPr lang="it-IT" sz="1800" dirty="0" smtClean="0">
                <a:solidFill>
                  <a:schemeClr val="bg1"/>
                </a:solidFill>
                <a:latin typeface="Arial" charset="0"/>
              </a:rPr>
              <a:t>il </a:t>
            </a:r>
            <a:r>
              <a:rPr lang="it-IT" sz="1800" dirty="0" smtClean="0">
                <a:solidFill>
                  <a:schemeClr val="bg1"/>
                </a:solidFill>
                <a:latin typeface="Arial" charset="0"/>
              </a:rPr>
              <a:t>Committente e con gli Enti competenti, </a:t>
            </a:r>
            <a:r>
              <a:rPr lang="it-IT" sz="1800" dirty="0">
                <a:solidFill>
                  <a:schemeClr val="bg1"/>
                </a:solidFill>
                <a:latin typeface="Arial" charset="0"/>
              </a:rPr>
              <a:t>al fine di assicurare il massimo coordinamento nelle procedure di emergenza delle singole imprese operanti in cantiere.</a:t>
            </a:r>
          </a:p>
        </p:txBody>
      </p:sp>
      <p:pic>
        <p:nvPicPr>
          <p:cNvPr id="2" name="Immagine 1"/>
          <p:cNvPicPr>
            <a:picLocks noChangeAspect="1"/>
          </p:cNvPicPr>
          <p:nvPr/>
        </p:nvPicPr>
        <p:blipFill rotWithShape="1">
          <a:blip r:embed="rId18">
            <a:extLst>
              <a:ext uri="{28A0092B-C50C-407E-A947-70E740481C1C}">
                <a14:useLocalDpi xmlns:a14="http://schemas.microsoft.com/office/drawing/2010/main" val="0"/>
              </a:ext>
            </a:extLst>
          </a:blip>
          <a:srcRect l="3230" r="3690"/>
          <a:stretch/>
        </p:blipFill>
        <p:spPr>
          <a:xfrm>
            <a:off x="971600" y="1791248"/>
            <a:ext cx="7317712" cy="3581967"/>
          </a:xfrm>
          <a:prstGeom prst="rect">
            <a:avLst/>
          </a:prstGeom>
        </p:spPr>
      </p:pic>
      <p:pic>
        <p:nvPicPr>
          <p:cNvPr id="3" name="Immagine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65900" y="1405866"/>
            <a:ext cx="7350516" cy="4399398"/>
          </a:xfrm>
          <a:prstGeom prst="rect">
            <a:avLst/>
          </a:prstGeom>
        </p:spPr>
      </p:pic>
    </p:spTree>
    <p:extLst>
      <p:ext uri="{BB962C8B-B14F-4D97-AF65-F5344CB8AC3E}">
        <p14:creationId xmlns:p14="http://schemas.microsoft.com/office/powerpoint/2010/main" val="10759556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1"/>
                                        </p:tgtEl>
                                        <p:attrNameLst>
                                          <p:attrName>style.visibility</p:attrName>
                                        </p:attrNameLst>
                                      </p:cBhvr>
                                      <p:to>
                                        <p:strVal val="visible"/>
                                      </p:to>
                                    </p:set>
                                    <p:anim calcmode="lin" valueType="num">
                                      <p:cBhvr additive="base">
                                        <p:cTn id="12" dur="500" fill="hold"/>
                                        <p:tgtEl>
                                          <p:spTgt spid="65541"/>
                                        </p:tgtEl>
                                        <p:attrNameLst>
                                          <p:attrName>ppt_x</p:attrName>
                                        </p:attrNameLst>
                                      </p:cBhvr>
                                      <p:tavLst>
                                        <p:tav tm="0">
                                          <p:val>
                                            <p:strVal val="#ppt_x"/>
                                          </p:val>
                                        </p:tav>
                                        <p:tav tm="100000">
                                          <p:val>
                                            <p:strVal val="#ppt_x"/>
                                          </p:val>
                                        </p:tav>
                                      </p:tavLst>
                                    </p:anim>
                                    <p:anim calcmode="lin" valueType="num">
                                      <p:cBhvr additive="base">
                                        <p:cTn id="13"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5543"/>
                                        </p:tgtEl>
                                        <p:attrNameLst>
                                          <p:attrName>style.visibility</p:attrName>
                                        </p:attrNameLst>
                                      </p:cBhvr>
                                      <p:to>
                                        <p:strVal val="visible"/>
                                      </p:to>
                                    </p:set>
                                    <p:animEffect transition="in" filter="wipe(left)">
                                      <p:cBhvr>
                                        <p:cTn id="18" dur="500"/>
                                        <p:tgtEl>
                                          <p:spTgt spid="655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5545"/>
                                        </p:tgtEl>
                                        <p:attrNameLst>
                                          <p:attrName>style.visibility</p:attrName>
                                        </p:attrNameLst>
                                      </p:cBhvr>
                                      <p:to>
                                        <p:strVal val="visible"/>
                                      </p:to>
                                    </p:set>
                                    <p:animEffect transition="in" filter="fade">
                                      <p:cBhvr>
                                        <p:cTn id="28" dur="500"/>
                                        <p:tgtEl>
                                          <p:spTgt spid="65545"/>
                                        </p:tgtEl>
                                      </p:cBhvr>
                                    </p:animEffect>
                                  </p:childTnLst>
                                  <p:subTnLst>
                                    <p:set>
                                      <p:cBhvr override="childStyle">
                                        <p:cTn dur="1" fill="hold" display="0" masterRel="nextClick" afterEffect="1"/>
                                        <p:tgtEl>
                                          <p:spTgt spid="65545"/>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5546"/>
                                        </p:tgtEl>
                                        <p:attrNameLst>
                                          <p:attrName>style.visibility</p:attrName>
                                        </p:attrNameLst>
                                      </p:cBhvr>
                                      <p:to>
                                        <p:strVal val="visible"/>
                                      </p:to>
                                    </p:set>
                                    <p:animEffect transition="in" filter="fade">
                                      <p:cBhvr>
                                        <p:cTn id="33" dur="500"/>
                                        <p:tgtEl>
                                          <p:spTgt spid="65546"/>
                                        </p:tgtEl>
                                      </p:cBhvr>
                                    </p:animEffect>
                                  </p:childTnLst>
                                  <p:subTnLst>
                                    <p:set>
                                      <p:cBhvr override="childStyle">
                                        <p:cTn dur="1" fill="hold" display="0" masterRel="nextClick" afterEffect="1"/>
                                        <p:tgtEl>
                                          <p:spTgt spid="65546"/>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5547"/>
                                        </p:tgtEl>
                                        <p:attrNameLst>
                                          <p:attrName>style.visibility</p:attrName>
                                        </p:attrNameLst>
                                      </p:cBhvr>
                                      <p:to>
                                        <p:strVal val="visible"/>
                                      </p:to>
                                    </p:set>
                                    <p:animEffect transition="in" filter="fade">
                                      <p:cBhvr>
                                        <p:cTn id="38" dur="500"/>
                                        <p:tgtEl>
                                          <p:spTgt spid="65547"/>
                                        </p:tgtEl>
                                      </p:cBhvr>
                                    </p:animEffect>
                                  </p:childTnLst>
                                  <p:subTnLst>
                                    <p:set>
                                      <p:cBhvr override="childStyle">
                                        <p:cTn dur="1" fill="hold" display="0" masterRel="nextClick" afterEffect="1"/>
                                        <p:tgtEl>
                                          <p:spTgt spid="65547"/>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5548"/>
                                        </p:tgtEl>
                                        <p:attrNameLst>
                                          <p:attrName>style.visibility</p:attrName>
                                        </p:attrNameLst>
                                      </p:cBhvr>
                                      <p:to>
                                        <p:strVal val="visible"/>
                                      </p:to>
                                    </p:set>
                                    <p:animEffect transition="in" filter="fade">
                                      <p:cBhvr>
                                        <p:cTn id="43" dur="500"/>
                                        <p:tgtEl>
                                          <p:spTgt spid="65548"/>
                                        </p:tgtEl>
                                      </p:cBhvr>
                                    </p:animEffect>
                                  </p:childTnLst>
                                  <p:subTnLst>
                                    <p:set>
                                      <p:cBhvr override="childStyle">
                                        <p:cTn dur="1" fill="hold" display="0" masterRel="nextClick" afterEffect="1"/>
                                        <p:tgtEl>
                                          <p:spTgt spid="65548"/>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65549"/>
                                        </p:tgtEl>
                                        <p:attrNameLst>
                                          <p:attrName>style.visibility</p:attrName>
                                        </p:attrNameLst>
                                      </p:cBhvr>
                                      <p:to>
                                        <p:strVal val="visible"/>
                                      </p:to>
                                    </p:set>
                                    <p:animEffect transition="in" filter="fade">
                                      <p:cBhvr>
                                        <p:cTn id="48" dur="500"/>
                                        <p:tgtEl>
                                          <p:spTgt spid="65549"/>
                                        </p:tgtEl>
                                      </p:cBhvr>
                                    </p:animEffect>
                                  </p:childTnLst>
                                  <p:subTnLst>
                                    <p:set>
                                      <p:cBhvr override="childStyle">
                                        <p:cTn dur="1" fill="hold" display="0" masterRel="nextClick" afterEffect="1"/>
                                        <p:tgtEl>
                                          <p:spTgt spid="65549"/>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5536"/>
                                        </p:tgtEl>
                                        <p:attrNameLst>
                                          <p:attrName>style.visibility</p:attrName>
                                        </p:attrNameLst>
                                      </p:cBhvr>
                                      <p:to>
                                        <p:strVal val="visible"/>
                                      </p:to>
                                    </p:set>
                                    <p:animEffect transition="in" filter="fade">
                                      <p:cBhvr>
                                        <p:cTn id="78" dur="500"/>
                                        <p:tgtEl>
                                          <p:spTgt spid="65536"/>
                                        </p:tgtEl>
                                      </p:cBhvr>
                                    </p:animEffect>
                                  </p:childTnLst>
                                  <p:subTnLst>
                                    <p:set>
                                      <p:cBhvr override="childStyle">
                                        <p:cTn dur="1" fill="hold" display="0" masterRel="nextClick" afterEffect="1"/>
                                        <p:tgtEl>
                                          <p:spTgt spid="65536"/>
                                        </p:tgtEl>
                                        <p:attrNameLst>
                                          <p:attrName>style.visibility</p:attrName>
                                        </p:attrNameLst>
                                      </p:cBhvr>
                                      <p:to>
                                        <p:strVal val="hidden"/>
                                      </p:to>
                                    </p:set>
                                  </p:sub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65537"/>
                                        </p:tgtEl>
                                        <p:attrNameLst>
                                          <p:attrName>style.visibility</p:attrName>
                                        </p:attrNameLst>
                                      </p:cBhvr>
                                      <p:to>
                                        <p:strVal val="visible"/>
                                      </p:to>
                                    </p:set>
                                    <p:animEffect transition="in" filter="fade">
                                      <p:cBhvr>
                                        <p:cTn id="83" dur="500"/>
                                        <p:tgtEl>
                                          <p:spTgt spid="65537"/>
                                        </p:tgtEl>
                                      </p:cBhvr>
                                    </p:animEffect>
                                  </p:childTnLst>
                                  <p:subTnLst>
                                    <p:set>
                                      <p:cBhvr override="childStyle">
                                        <p:cTn dur="1" fill="hold" display="0" masterRel="nextClick" afterEffect="1"/>
                                        <p:tgtEl>
                                          <p:spTgt spid="65537"/>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65538"/>
                                        </p:tgtEl>
                                        <p:attrNameLst>
                                          <p:attrName>style.visibility</p:attrName>
                                        </p:attrNameLst>
                                      </p:cBhvr>
                                      <p:to>
                                        <p:strVal val="visible"/>
                                      </p:to>
                                    </p:set>
                                    <p:animEffect transition="in" filter="fade">
                                      <p:cBhvr>
                                        <p:cTn id="88" dur="500"/>
                                        <p:tgtEl>
                                          <p:spTgt spid="65538"/>
                                        </p:tgtEl>
                                      </p:cBhvr>
                                    </p:animEffect>
                                  </p:childTnLst>
                                  <p:subTnLst>
                                    <p:set>
                                      <p:cBhvr override="childStyle">
                                        <p:cTn dur="1" fill="hold" display="0" masterRel="nextClick" afterEffect="1"/>
                                        <p:tgtEl>
                                          <p:spTgt spid="65538"/>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65542"/>
                                        </p:tgtEl>
                                        <p:attrNameLst>
                                          <p:attrName>style.visibility</p:attrName>
                                        </p:attrNameLst>
                                      </p:cBhvr>
                                      <p:to>
                                        <p:strVal val="visible"/>
                                      </p:to>
                                    </p:set>
                                    <p:animEffect transition="in" filter="fade">
                                      <p:cBhvr>
                                        <p:cTn id="93" dur="500"/>
                                        <p:tgtEl>
                                          <p:spTgt spid="65542"/>
                                        </p:tgtEl>
                                      </p:cBhvr>
                                    </p:animEffect>
                                  </p:childTnLst>
                                  <p:subTnLst>
                                    <p:set>
                                      <p:cBhvr override="childStyle">
                                        <p:cTn dur="1" fill="hold" display="0" masterRel="nextClick" afterEffect="1"/>
                                        <p:tgtEl>
                                          <p:spTgt spid="65542"/>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65544"/>
                                        </p:tgtEl>
                                        <p:attrNameLst>
                                          <p:attrName>style.visibility</p:attrName>
                                        </p:attrNameLst>
                                      </p:cBhvr>
                                      <p:to>
                                        <p:strVal val="visible"/>
                                      </p:to>
                                    </p:set>
                                    <p:animEffect transition="in" filter="fade">
                                      <p:cBhvr>
                                        <p:cTn id="98" dur="500"/>
                                        <p:tgtEl>
                                          <p:spTgt spid="65544"/>
                                        </p:tgtEl>
                                      </p:cBhvr>
                                    </p:animEffect>
                                  </p:childTnLst>
                                  <p:subTnLst>
                                    <p:set>
                                      <p:cBhvr override="childStyle">
                                        <p:cTn dur="1" fill="hold" display="0" masterRel="nextClick" afterEffect="1"/>
                                        <p:tgtEl>
                                          <p:spTgt spid="65544"/>
                                        </p:tgtEl>
                                        <p:attrNameLst>
                                          <p:attrName>style.visibility</p:attrName>
                                        </p:attrNameLst>
                                      </p:cBhvr>
                                      <p:to>
                                        <p:strVal val="hidden"/>
                                      </p:to>
                                    </p:set>
                                  </p:sub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wipe(left)">
                                      <p:cBhvr>
                                        <p:cTn id="108" dur="500"/>
                                        <p:tgtEl>
                                          <p:spTgt spid="46"/>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1" fill="hold" grpId="0" nodeType="clickEffect">
                                  <p:stCondLst>
                                    <p:cond delay="0"/>
                                  </p:stCondLst>
                                  <p:childTnLst>
                                    <p:set>
                                      <p:cBhvr>
                                        <p:cTn id="112" dur="1" fill="hold">
                                          <p:stCondLst>
                                            <p:cond delay="0"/>
                                          </p:stCondLst>
                                        </p:cTn>
                                        <p:tgtEl>
                                          <p:spTgt spid="48"/>
                                        </p:tgtEl>
                                        <p:attrNameLst>
                                          <p:attrName>style.visibility</p:attrName>
                                        </p:attrNameLst>
                                      </p:cBhvr>
                                      <p:to>
                                        <p:strVal val="visible"/>
                                      </p:to>
                                    </p:set>
                                    <p:anim calcmode="lin" valueType="num">
                                      <p:cBhvr additive="base">
                                        <p:cTn id="113" dur="500" fill="hold"/>
                                        <p:tgtEl>
                                          <p:spTgt spid="48"/>
                                        </p:tgtEl>
                                        <p:attrNameLst>
                                          <p:attrName>ppt_x</p:attrName>
                                        </p:attrNameLst>
                                      </p:cBhvr>
                                      <p:tavLst>
                                        <p:tav tm="0">
                                          <p:val>
                                            <p:strVal val="#ppt_x"/>
                                          </p:val>
                                        </p:tav>
                                        <p:tav tm="100000">
                                          <p:val>
                                            <p:strVal val="#ppt_x"/>
                                          </p:val>
                                        </p:tav>
                                      </p:tavLst>
                                    </p:anim>
                                    <p:anim calcmode="lin" valueType="num">
                                      <p:cBhvr additive="base">
                                        <p:cTn id="114"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wipe(left)">
                                      <p:cBhvr>
                                        <p:cTn id="124" dur="500"/>
                                        <p:tgtEl>
                                          <p:spTgt spid="3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wipe(left)">
                                      <p:cBhvr>
                                        <p:cTn id="129" dur="500"/>
                                        <p:tgtEl>
                                          <p:spTgt spid="34"/>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35"/>
                                        </p:tgtEl>
                                        <p:attrNameLst>
                                          <p:attrName>style.visibility</p:attrName>
                                        </p:attrNameLst>
                                      </p:cBhvr>
                                      <p:to>
                                        <p:strVal val="visible"/>
                                      </p:to>
                                    </p:set>
                                    <p:animEffect transition="in" filter="wipe(left)">
                                      <p:cBhvr>
                                        <p:cTn id="134" dur="500"/>
                                        <p:tgtEl>
                                          <p:spTgt spid="35"/>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36"/>
                                        </p:tgtEl>
                                        <p:attrNameLst>
                                          <p:attrName>style.visibility</p:attrName>
                                        </p:attrNameLst>
                                      </p:cBhvr>
                                      <p:to>
                                        <p:strVal val="visible"/>
                                      </p:to>
                                    </p:set>
                                    <p:animEffect transition="in" filter="wipe(left)">
                                      <p:cBhvr>
                                        <p:cTn id="139" dur="500"/>
                                        <p:tgtEl>
                                          <p:spTgt spid="36"/>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37"/>
                                        </p:tgtEl>
                                        <p:attrNameLst>
                                          <p:attrName>style.visibility</p:attrName>
                                        </p:attrNameLst>
                                      </p:cBhvr>
                                      <p:to>
                                        <p:strVal val="visible"/>
                                      </p:to>
                                    </p:set>
                                    <p:animEffect transition="in" filter="wipe(left)">
                                      <p:cBhvr>
                                        <p:cTn id="144" dur="500"/>
                                        <p:tgtEl>
                                          <p:spTgt spid="37"/>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38"/>
                                        </p:tgtEl>
                                        <p:attrNameLst>
                                          <p:attrName>style.visibility</p:attrName>
                                        </p:attrNameLst>
                                      </p:cBhvr>
                                      <p:to>
                                        <p:strVal val="visible"/>
                                      </p:to>
                                    </p:set>
                                    <p:animEffect transition="in" filter="wipe(left)">
                                      <p:cBhvr>
                                        <p:cTn id="149" dur="500"/>
                                        <p:tgtEl>
                                          <p:spTgt spid="38"/>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nodeType="clickEffect">
                                  <p:stCondLst>
                                    <p:cond delay="0"/>
                                  </p:stCondLst>
                                  <p:childTnLst>
                                    <p:set>
                                      <p:cBhvr>
                                        <p:cTn id="153" dur="1" fill="hold">
                                          <p:stCondLst>
                                            <p:cond delay="0"/>
                                          </p:stCondLst>
                                        </p:cTn>
                                        <p:tgtEl>
                                          <p:spTgt spid="2"/>
                                        </p:tgtEl>
                                        <p:attrNameLst>
                                          <p:attrName>style.visibility</p:attrName>
                                        </p:attrNameLst>
                                      </p:cBhvr>
                                      <p:to>
                                        <p:strVal val="visible"/>
                                      </p:to>
                                    </p:set>
                                    <p:animEffect transition="in" filter="fade">
                                      <p:cBhvr>
                                        <p:cTn id="154"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55" fill="hold">
                      <p:stCondLst>
                        <p:cond delay="indefinite"/>
                      </p:stCondLst>
                      <p:childTnLst>
                        <p:par>
                          <p:cTn id="156" fill="hold">
                            <p:stCondLst>
                              <p:cond delay="0"/>
                            </p:stCondLst>
                            <p:childTnLst>
                              <p:par>
                                <p:cTn id="157" presetID="10" presetClass="entr" presetSubtype="0" fill="hold" nodeType="clickEffect">
                                  <p:stCondLst>
                                    <p:cond delay="0"/>
                                  </p:stCondLst>
                                  <p:childTnLst>
                                    <p:set>
                                      <p:cBhvr>
                                        <p:cTn id="158" dur="1" fill="hold">
                                          <p:stCondLst>
                                            <p:cond delay="0"/>
                                          </p:stCondLst>
                                        </p:cTn>
                                        <p:tgtEl>
                                          <p:spTgt spid="3"/>
                                        </p:tgtEl>
                                        <p:attrNameLst>
                                          <p:attrName>style.visibility</p:attrName>
                                        </p:attrNameLst>
                                      </p:cBhvr>
                                      <p:to>
                                        <p:strVal val="visible"/>
                                      </p:to>
                                    </p:set>
                                    <p:animEffect transition="in" filter="fade">
                                      <p:cBhvr>
                                        <p:cTn id="15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1" grpId="0" animBg="1" autoUpdateAnimBg="0"/>
      <p:bldP spid="65543" grpId="0" autoUpdateAnimBg="0"/>
      <p:bldP spid="22" grpId="0" autoUpdateAnimBg="0"/>
      <p:bldP spid="24" grpId="0" autoUpdateAnimBg="0"/>
      <p:bldP spid="46" grpId="0" autoUpdateAnimBg="0"/>
      <p:bldP spid="48" grpId="0" animBg="1" autoUpdateAnimBg="0"/>
      <p:bldP spid="49" grpId="0" autoUpdateAnimBg="0"/>
      <p:bldP spid="32" grpId="0" autoUpdateAnimBg="0"/>
      <p:bldP spid="34" grpId="0" autoUpdateAnimBg="0"/>
      <p:bldP spid="35" grpId="0" autoUpdateAnimBg="0"/>
      <p:bldP spid="36" grpId="0" autoUpdateAnimBg="0"/>
      <p:bldP spid="37" grpId="0" autoUpdateAnimBg="0"/>
      <p:bldP spid="3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15616" y="260648"/>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ADEMPIMENTI PROCESSO </a:t>
            </a:r>
            <a:r>
              <a:rPr lang="it-IT" sz="2400" dirty="0" smtClean="0">
                <a:solidFill>
                  <a:srgbClr val="FFFFCC"/>
                </a:solidFill>
              </a:rPr>
              <a:t>PRODUTTIVO</a:t>
            </a:r>
          </a:p>
          <a:p>
            <a:pPr>
              <a:spcBef>
                <a:spcPct val="0"/>
              </a:spcBef>
            </a:pPr>
            <a:r>
              <a:rPr lang="it-IT" dirty="0" smtClean="0">
                <a:solidFill>
                  <a:srgbClr val="FFFFCC"/>
                </a:solidFill>
              </a:rPr>
              <a:t>SCHEMI PRATICI IMPIEGATI IN CANTIERE</a:t>
            </a:r>
            <a:endParaRPr lang="it-IT" dirty="0" smtClean="0">
              <a:solidFill>
                <a:srgbClr val="FFFFCC"/>
              </a:solidFill>
            </a:endParaRPr>
          </a:p>
        </p:txBody>
      </p:sp>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558027"/>
            <a:ext cx="7103107" cy="3345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362" t="24298" r="66275" b="12373"/>
          <a:stretch/>
        </p:blipFill>
        <p:spPr bwMode="auto">
          <a:xfrm>
            <a:off x="2086043" y="1412776"/>
            <a:ext cx="4730204" cy="5204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65916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8851"/>
                                        </p:tgtEl>
                                        <p:attrNameLst>
                                          <p:attrName>style.visibility</p:attrName>
                                        </p:attrNameLst>
                                      </p:cBhvr>
                                      <p:to>
                                        <p:strVal val="visible"/>
                                      </p:to>
                                    </p:set>
                                    <p:animEffect transition="in" filter="fade">
                                      <p:cBhvr>
                                        <p:cTn id="13" dur="500"/>
                                        <p:tgtEl>
                                          <p:spTgt spid="78851"/>
                                        </p:tgtEl>
                                      </p:cBhvr>
                                    </p:animEffect>
                                  </p:childTnLst>
                                  <p:subTnLst>
                                    <p:set>
                                      <p:cBhvr override="childStyle">
                                        <p:cTn dur="1" fill="hold" display="0" masterRel="nextClick" afterEffect="1"/>
                                        <p:tgtEl>
                                          <p:spTgt spid="78851"/>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8850"/>
                                        </p:tgtEl>
                                        <p:attrNameLst>
                                          <p:attrName>style.visibility</p:attrName>
                                        </p:attrNameLst>
                                      </p:cBhvr>
                                      <p:to>
                                        <p:strVal val="visible"/>
                                      </p:to>
                                    </p:set>
                                    <p:animEffect transition="in" filter="fade">
                                      <p:cBhvr>
                                        <p:cTn id="18" dur="5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6000" r="-6000"/>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15616" y="260648"/>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GESTIONE DELLE RISORSE</a:t>
            </a:r>
          </a:p>
        </p:txBody>
      </p:sp>
      <p:sp>
        <p:nvSpPr>
          <p:cNvPr id="65541" name="Rectangle 5"/>
          <p:cNvSpPr>
            <a:spLocks noChangeArrowheads="1"/>
          </p:cNvSpPr>
          <p:nvPr/>
        </p:nvSpPr>
        <p:spPr bwMode="auto">
          <a:xfrm>
            <a:off x="941784" y="1268760"/>
            <a:ext cx="7446640" cy="5328593"/>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071440" y="1342509"/>
            <a:ext cx="712879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800" b="1" dirty="0" smtClean="0">
                <a:solidFill>
                  <a:schemeClr val="bg1"/>
                </a:solidFill>
                <a:latin typeface="Arial" charset="0"/>
              </a:rPr>
              <a:t>La corretta gestione delle risorse occorrenti per l’esecuzione dell’Opera  consente di svolgere le lavorazioni in Qualità e Sicurezza.</a:t>
            </a:r>
          </a:p>
          <a:p>
            <a:pPr algn="just">
              <a:spcBef>
                <a:spcPct val="0"/>
              </a:spcBef>
            </a:pPr>
            <a:r>
              <a:rPr lang="it-IT" sz="1800" b="1" dirty="0" smtClean="0">
                <a:solidFill>
                  <a:schemeClr val="bg1"/>
                </a:solidFill>
                <a:latin typeface="Arial" charset="0"/>
              </a:rPr>
              <a:t>In particolare:</a:t>
            </a:r>
            <a:endParaRPr lang="it-IT" sz="1800" b="1" dirty="0">
              <a:solidFill>
                <a:schemeClr val="bg1"/>
              </a:solidFill>
              <a:latin typeface="Arial" charset="0"/>
            </a:endParaRPr>
          </a:p>
        </p:txBody>
      </p:sp>
      <p:sp>
        <p:nvSpPr>
          <p:cNvPr id="12" name="Text Box 7"/>
          <p:cNvSpPr txBox="1">
            <a:spLocks noChangeArrowheads="1"/>
          </p:cNvSpPr>
          <p:nvPr/>
        </p:nvSpPr>
        <p:spPr bwMode="auto">
          <a:xfrm>
            <a:off x="1157808" y="2636912"/>
            <a:ext cx="7086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smtClean="0">
                <a:solidFill>
                  <a:schemeClr val="bg1"/>
                </a:solidFill>
                <a:latin typeface="Arial" charset="0"/>
              </a:rPr>
              <a:t>Personale</a:t>
            </a:r>
            <a:r>
              <a:rPr lang="it-IT" sz="1800" b="1" dirty="0" smtClean="0">
                <a:solidFill>
                  <a:schemeClr val="bg1"/>
                </a:solidFill>
                <a:latin typeface="Arial" charset="0"/>
              </a:rPr>
              <a:t>: </a:t>
            </a:r>
            <a:r>
              <a:rPr lang="it-IT" sz="1800" dirty="0" smtClean="0">
                <a:solidFill>
                  <a:schemeClr val="bg1"/>
                </a:solidFill>
                <a:latin typeface="Arial" charset="0"/>
              </a:rPr>
              <a:t>formazione, informazione, addestramento, protocollo sanitario, consegna DPI. Formazione specifica preposti, squadre </a:t>
            </a:r>
            <a:r>
              <a:rPr lang="it-IT" sz="1800" dirty="0" err="1" smtClean="0">
                <a:solidFill>
                  <a:schemeClr val="bg1"/>
                </a:solidFill>
                <a:latin typeface="Arial" charset="0"/>
              </a:rPr>
              <a:t>sicuristi</a:t>
            </a:r>
            <a:r>
              <a:rPr lang="it-IT" sz="1800" dirty="0" smtClean="0">
                <a:solidFill>
                  <a:schemeClr val="bg1"/>
                </a:solidFill>
                <a:latin typeface="Arial" charset="0"/>
              </a:rPr>
              <a:t> (antincendio, primo soccorso) e loro designazione;</a:t>
            </a:r>
            <a:endParaRPr lang="it-IT" sz="1800" dirty="0">
              <a:solidFill>
                <a:srgbClr val="FFFF00"/>
              </a:solidFill>
              <a:latin typeface="Arial" charset="0"/>
            </a:endParaRPr>
          </a:p>
        </p:txBody>
      </p:sp>
      <p:sp>
        <p:nvSpPr>
          <p:cNvPr id="13" name="Text Box 7"/>
          <p:cNvSpPr txBox="1">
            <a:spLocks noChangeArrowheads="1"/>
          </p:cNvSpPr>
          <p:nvPr/>
        </p:nvSpPr>
        <p:spPr bwMode="auto">
          <a:xfrm>
            <a:off x="1157808" y="3573016"/>
            <a:ext cx="7086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smtClean="0">
                <a:solidFill>
                  <a:schemeClr val="bg1"/>
                </a:solidFill>
                <a:latin typeface="Arial" charset="0"/>
              </a:rPr>
              <a:t>Macchinario</a:t>
            </a:r>
            <a:r>
              <a:rPr lang="it-IT" sz="1800" b="1" dirty="0" smtClean="0">
                <a:solidFill>
                  <a:schemeClr val="bg1"/>
                </a:solidFill>
                <a:latin typeface="Arial" charset="0"/>
              </a:rPr>
              <a:t>: </a:t>
            </a:r>
            <a:r>
              <a:rPr lang="it-IT" sz="1800" dirty="0" smtClean="0">
                <a:solidFill>
                  <a:schemeClr val="bg1"/>
                </a:solidFill>
                <a:latin typeface="Arial" charset="0"/>
              </a:rPr>
              <a:t>verifiche periodiche, certificazione CE, manutenzione ordinarie e dispositivi di sicurezza;</a:t>
            </a:r>
            <a:endParaRPr lang="it-IT" sz="1800" dirty="0">
              <a:solidFill>
                <a:srgbClr val="FFFF00"/>
              </a:solidFill>
              <a:latin typeface="Arial" charset="0"/>
            </a:endParaRPr>
          </a:p>
        </p:txBody>
      </p:sp>
      <p:sp>
        <p:nvSpPr>
          <p:cNvPr id="18" name="Text Box 7"/>
          <p:cNvSpPr txBox="1">
            <a:spLocks noChangeArrowheads="1"/>
          </p:cNvSpPr>
          <p:nvPr/>
        </p:nvSpPr>
        <p:spPr bwMode="auto">
          <a:xfrm>
            <a:off x="1159792" y="4293096"/>
            <a:ext cx="708461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spcBef>
                <a:spcPct val="0"/>
              </a:spcBef>
              <a:buFont typeface="Arial" pitchFamily="34" charset="0"/>
              <a:buChar char="•"/>
            </a:pPr>
            <a:r>
              <a:rPr lang="it-IT" sz="1800" b="1" u="sng" dirty="0" smtClean="0">
                <a:solidFill>
                  <a:schemeClr val="bg1"/>
                </a:solidFill>
                <a:latin typeface="Arial" charset="0"/>
              </a:rPr>
              <a:t>Attrezzature</a:t>
            </a:r>
            <a:r>
              <a:rPr lang="it-IT" sz="1800" b="1" dirty="0" smtClean="0">
                <a:solidFill>
                  <a:schemeClr val="bg1"/>
                </a:solidFill>
                <a:latin typeface="Arial" charset="0"/>
              </a:rPr>
              <a:t>: </a:t>
            </a:r>
            <a:r>
              <a:rPr lang="it-IT" sz="1800" dirty="0">
                <a:solidFill>
                  <a:schemeClr val="bg1"/>
                </a:solidFill>
                <a:latin typeface="Arial" charset="0"/>
              </a:rPr>
              <a:t>impianti </a:t>
            </a:r>
            <a:r>
              <a:rPr lang="it-IT" sz="1800" dirty="0" smtClean="0">
                <a:solidFill>
                  <a:schemeClr val="bg1"/>
                </a:solidFill>
                <a:latin typeface="Arial" charset="0"/>
              </a:rPr>
              <a:t>elettrici (forza motrice e illuminazione), ventilazione aria sana, aria compressa, reti o presidi </a:t>
            </a:r>
            <a:r>
              <a:rPr lang="it-IT" sz="1800" dirty="0">
                <a:solidFill>
                  <a:schemeClr val="bg1"/>
                </a:solidFill>
                <a:latin typeface="Arial" charset="0"/>
              </a:rPr>
              <a:t>antincendio</a:t>
            </a:r>
            <a:r>
              <a:rPr lang="it-IT" sz="1800" dirty="0" smtClean="0">
                <a:solidFill>
                  <a:schemeClr val="bg1"/>
                </a:solidFill>
                <a:latin typeface="Arial" charset="0"/>
              </a:rPr>
              <a:t>, reti acque industriali e di aggottamento, postazioni SOS, sistemi di comunicazione con l’esterno – telefonia, container di salvataggio (arca) ;</a:t>
            </a:r>
            <a:endParaRPr lang="it-IT" sz="1800" dirty="0">
              <a:solidFill>
                <a:srgbClr val="FFFF00"/>
              </a:solidFill>
              <a:latin typeface="Arial" charset="0"/>
            </a:endParaRPr>
          </a:p>
        </p:txBody>
      </p:sp>
      <p:pic>
        <p:nvPicPr>
          <p:cNvPr id="14" name="Immagine 13"/>
          <p:cNvPicPr>
            <a:picLocks noChangeAspect="1"/>
          </p:cNvPicPr>
          <p:nvPr/>
        </p:nvPicPr>
        <p:blipFill rotWithShape="1">
          <a:blip r:embed="rId3">
            <a:extLst>
              <a:ext uri="{28A0092B-C50C-407E-A947-70E740481C1C}">
                <a14:useLocalDpi xmlns:a14="http://schemas.microsoft.com/office/drawing/2010/main" val="0"/>
              </a:ext>
            </a:extLst>
          </a:blip>
          <a:srcRect l="2701" r="14408"/>
          <a:stretch/>
        </p:blipFill>
        <p:spPr>
          <a:xfrm>
            <a:off x="971600" y="1367134"/>
            <a:ext cx="7399125" cy="4656420"/>
          </a:xfrm>
          <a:prstGeom prst="rect">
            <a:avLst/>
          </a:prstGeom>
        </p:spPr>
      </p:pic>
      <p:pic>
        <p:nvPicPr>
          <p:cNvPr id="16" name="Immagine 15"/>
          <p:cNvPicPr>
            <a:picLocks noChangeAspect="1"/>
          </p:cNvPicPr>
          <p:nvPr/>
        </p:nvPicPr>
        <p:blipFill rotWithShape="1">
          <a:blip r:embed="rId4">
            <a:extLst>
              <a:ext uri="{28A0092B-C50C-407E-A947-70E740481C1C}">
                <a14:useLocalDpi xmlns:a14="http://schemas.microsoft.com/office/drawing/2010/main" val="0"/>
              </a:ext>
            </a:extLst>
          </a:blip>
          <a:srcRect b="4268"/>
          <a:stretch/>
        </p:blipFill>
        <p:spPr>
          <a:xfrm>
            <a:off x="1049351" y="1367134"/>
            <a:ext cx="7172969" cy="5150117"/>
          </a:xfrm>
          <a:prstGeom prst="rect">
            <a:avLst/>
          </a:prstGeom>
        </p:spPr>
      </p:pic>
      <p:pic>
        <p:nvPicPr>
          <p:cNvPr id="17" name="Immagin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3020" y="1348860"/>
            <a:ext cx="7107212" cy="5168391"/>
          </a:xfrm>
          <a:prstGeom prst="rect">
            <a:avLst/>
          </a:prstGeom>
        </p:spPr>
      </p:pic>
    </p:spTree>
    <p:extLst>
      <p:ext uri="{BB962C8B-B14F-4D97-AF65-F5344CB8AC3E}">
        <p14:creationId xmlns:p14="http://schemas.microsoft.com/office/powerpoint/2010/main" val="3203992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1"/>
                                        </p:tgtEl>
                                        <p:attrNameLst>
                                          <p:attrName>style.visibility</p:attrName>
                                        </p:attrNameLst>
                                      </p:cBhvr>
                                      <p:to>
                                        <p:strVal val="visible"/>
                                      </p:to>
                                    </p:set>
                                    <p:anim calcmode="lin" valueType="num">
                                      <p:cBhvr additive="base">
                                        <p:cTn id="12" dur="500" fill="hold"/>
                                        <p:tgtEl>
                                          <p:spTgt spid="65541"/>
                                        </p:tgtEl>
                                        <p:attrNameLst>
                                          <p:attrName>ppt_x</p:attrName>
                                        </p:attrNameLst>
                                      </p:cBhvr>
                                      <p:tavLst>
                                        <p:tav tm="0">
                                          <p:val>
                                            <p:strVal val="#ppt_x"/>
                                          </p:val>
                                        </p:tav>
                                        <p:tav tm="100000">
                                          <p:val>
                                            <p:strVal val="#ppt_x"/>
                                          </p:val>
                                        </p:tav>
                                      </p:tavLst>
                                    </p:anim>
                                    <p:anim calcmode="lin" valueType="num">
                                      <p:cBhvr additive="base">
                                        <p:cTn id="13"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5543"/>
                                        </p:tgtEl>
                                        <p:attrNameLst>
                                          <p:attrName>style.visibility</p:attrName>
                                        </p:attrNameLst>
                                      </p:cBhvr>
                                      <p:to>
                                        <p:strVal val="visible"/>
                                      </p:to>
                                    </p:set>
                                    <p:animEffect transition="in" filter="wipe(left)">
                                      <p:cBhvr>
                                        <p:cTn id="18" dur="500"/>
                                        <p:tgtEl>
                                          <p:spTgt spid="655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1" grpId="0" animBg="1" autoUpdateAnimBg="0"/>
      <p:bldP spid="65543" grpId="0" autoUpdateAnimBg="0"/>
      <p:bldP spid="12" grpId="0" autoUpdateAnimBg="0"/>
      <p:bldP spid="13" grpId="0" autoUpdateAnimBg="0"/>
      <p:bldP spid="1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1143000" y="228600"/>
            <a:ext cx="7315200" cy="485775"/>
          </a:xfrm>
          <a:prstGeom prst="rect">
            <a:avLst/>
          </a:prstGeom>
          <a:gradFill rotWithShape="0">
            <a:gsLst>
              <a:gs pos="0">
                <a:schemeClr val="accent2"/>
              </a:gs>
              <a:gs pos="100000">
                <a:schemeClr val="tx1"/>
              </a:gs>
            </a:gsLst>
            <a:path path="shape">
              <a:fillToRect l="50000" t="50000" r="50000" b="50000"/>
            </a:path>
          </a:gradFill>
          <a:ln w="28575">
            <a:solidFill>
              <a:srgbClr val="FF00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r>
              <a:rPr lang="it-IT" sz="2400" b="1" i="1" u="sng">
                <a:solidFill>
                  <a:schemeClr val="bg1"/>
                </a:solidFill>
              </a:rPr>
              <a:t>CONCLUSIONI</a:t>
            </a:r>
          </a:p>
        </p:txBody>
      </p:sp>
      <p:sp>
        <p:nvSpPr>
          <p:cNvPr id="104451" name="AutoShape 3"/>
          <p:cNvSpPr>
            <a:spLocks noChangeArrowheads="1"/>
          </p:cNvSpPr>
          <p:nvPr/>
        </p:nvSpPr>
        <p:spPr bwMode="auto">
          <a:xfrm rot="-16200000">
            <a:off x="4474468" y="574204"/>
            <a:ext cx="457200" cy="8382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FF0000"/>
              </a:gs>
              <a:gs pos="100000">
                <a:srgbClr val="FFFF00"/>
              </a:gs>
            </a:gsLst>
            <a:lin ang="5400000" scaled="1"/>
          </a:gradFill>
          <a:ln>
            <a:noFill/>
          </a:ln>
          <a:effectLst/>
          <a:extLs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it-IT"/>
          </a:p>
        </p:txBody>
      </p:sp>
      <p:sp>
        <p:nvSpPr>
          <p:cNvPr id="104452" name="Text Box 4"/>
          <p:cNvSpPr txBox="1">
            <a:spLocks noChangeArrowheads="1"/>
          </p:cNvSpPr>
          <p:nvPr/>
        </p:nvSpPr>
        <p:spPr bwMode="auto">
          <a:xfrm>
            <a:off x="1143000" y="1447800"/>
            <a:ext cx="7391400" cy="784830"/>
          </a:xfrm>
          <a:prstGeom prst="rect">
            <a:avLst/>
          </a:prstGeom>
          <a:gradFill rotWithShape="0">
            <a:gsLst>
              <a:gs pos="0">
                <a:schemeClr val="accent2"/>
              </a:gs>
              <a:gs pos="100000">
                <a:schemeClr val="tx1"/>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pPr>
              <a:buFont typeface="Wingdings" pitchFamily="2" charset="2"/>
              <a:buNone/>
            </a:pPr>
            <a:r>
              <a:rPr lang="it-IT" sz="1800" dirty="0" smtClean="0">
                <a:solidFill>
                  <a:schemeClr val="bg1"/>
                </a:solidFill>
                <a:effectLst>
                  <a:outerShdw blurRad="38100" dist="38100" dir="2700000" algn="tl">
                    <a:srgbClr val="000000"/>
                  </a:outerShdw>
                </a:effectLst>
              </a:rPr>
              <a:t>ESTREMA IMPORTANZA </a:t>
            </a:r>
            <a:r>
              <a:rPr lang="it-IT" sz="1800" dirty="0" smtClean="0">
                <a:solidFill>
                  <a:schemeClr val="bg1"/>
                </a:solidFill>
                <a:effectLst>
                  <a:outerShdw blurRad="38100" dist="38100" dir="2700000" algn="tl">
                    <a:srgbClr val="000000"/>
                  </a:outerShdw>
                </a:effectLst>
              </a:rPr>
              <a:t>DEL PROGETTO</a:t>
            </a:r>
          </a:p>
          <a:p>
            <a:pPr>
              <a:buFont typeface="Wingdings" pitchFamily="2" charset="2"/>
              <a:buNone/>
            </a:pPr>
            <a:r>
              <a:rPr lang="it-IT" sz="1800" dirty="0" smtClean="0">
                <a:solidFill>
                  <a:schemeClr val="bg1"/>
                </a:solidFill>
                <a:effectLst>
                  <a:outerShdw blurRad="38100" dist="38100" dir="2700000" algn="tl">
                    <a:srgbClr val="000000"/>
                  </a:outerShdw>
                </a:effectLst>
              </a:rPr>
              <a:t> (</a:t>
            </a:r>
            <a:r>
              <a:rPr lang="it-IT" sz="1600" dirty="0" smtClean="0">
                <a:solidFill>
                  <a:schemeClr val="bg1"/>
                </a:solidFill>
                <a:effectLst>
                  <a:outerShdw blurRad="38100" dist="38100" dir="2700000" algn="tl">
                    <a:srgbClr val="000000"/>
                  </a:outerShdw>
                </a:effectLst>
              </a:rPr>
              <a:t>CONOSCITIVA – DIAGNOSI - TERAPIA</a:t>
            </a:r>
            <a:r>
              <a:rPr lang="it-IT" sz="1800" dirty="0" smtClean="0">
                <a:solidFill>
                  <a:schemeClr val="bg1"/>
                </a:solidFill>
                <a:effectLst>
                  <a:outerShdw blurRad="38100" dist="38100" dir="2700000" algn="tl">
                    <a:srgbClr val="000000"/>
                  </a:outerShdw>
                </a:effectLst>
              </a:rPr>
              <a:t>) </a:t>
            </a:r>
            <a:endParaRPr lang="it-IT" sz="1800" dirty="0">
              <a:solidFill>
                <a:schemeClr val="bg1"/>
              </a:solidFill>
              <a:effectLst>
                <a:outerShdw blurRad="38100" dist="38100" dir="2700000" algn="tl">
                  <a:srgbClr val="000000"/>
                </a:outerShdw>
              </a:effectLst>
            </a:endParaRPr>
          </a:p>
        </p:txBody>
      </p:sp>
      <p:sp>
        <p:nvSpPr>
          <p:cNvPr id="104454" name="Text Box 6"/>
          <p:cNvSpPr txBox="1">
            <a:spLocks noChangeArrowheads="1"/>
          </p:cNvSpPr>
          <p:nvPr/>
        </p:nvSpPr>
        <p:spPr bwMode="auto">
          <a:xfrm>
            <a:off x="1143000" y="2433662"/>
            <a:ext cx="7391400" cy="923330"/>
          </a:xfrm>
          <a:prstGeom prst="rect">
            <a:avLst/>
          </a:prstGeom>
          <a:gradFill rotWithShape="0">
            <a:gsLst>
              <a:gs pos="0">
                <a:schemeClr val="accent2"/>
              </a:gs>
              <a:gs pos="100000">
                <a:schemeClr val="tx1"/>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r>
              <a:rPr lang="it-IT" sz="1800" dirty="0" smtClean="0">
                <a:solidFill>
                  <a:schemeClr val="bg1"/>
                </a:solidFill>
              </a:rPr>
              <a:t>ADEGUAMENTO DELLE PREVISIONI PROGETTUALI IN RELAZIONE AI DATI DI </a:t>
            </a:r>
            <a:r>
              <a:rPr lang="it-IT" sz="1800" dirty="0">
                <a:solidFill>
                  <a:schemeClr val="bg1"/>
                </a:solidFill>
              </a:rPr>
              <a:t>MONITORAGGIO </a:t>
            </a:r>
            <a:r>
              <a:rPr lang="it-IT" sz="1800" dirty="0" smtClean="0">
                <a:solidFill>
                  <a:schemeClr val="bg1"/>
                </a:solidFill>
              </a:rPr>
              <a:t>EFFETTIVAMENTE RISCONTRATI </a:t>
            </a:r>
            <a:r>
              <a:rPr lang="it-IT" sz="1800" dirty="0">
                <a:solidFill>
                  <a:schemeClr val="bg1"/>
                </a:solidFill>
              </a:rPr>
              <a:t>IN CORSO D’OPERA</a:t>
            </a:r>
          </a:p>
        </p:txBody>
      </p:sp>
      <p:sp>
        <p:nvSpPr>
          <p:cNvPr id="104458" name="Text Box 10"/>
          <p:cNvSpPr txBox="1">
            <a:spLocks noChangeArrowheads="1"/>
          </p:cNvSpPr>
          <p:nvPr/>
        </p:nvSpPr>
        <p:spPr bwMode="auto">
          <a:xfrm>
            <a:off x="1129928" y="3501008"/>
            <a:ext cx="7391400" cy="1368152"/>
          </a:xfrm>
          <a:prstGeom prst="rect">
            <a:avLst/>
          </a:prstGeom>
          <a:gradFill rotWithShape="0">
            <a:gsLst>
              <a:gs pos="0">
                <a:schemeClr val="accent2"/>
              </a:gs>
              <a:gs pos="100000">
                <a:schemeClr val="tx1"/>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lstStyle/>
          <a:p>
            <a:r>
              <a:rPr lang="it-IT" sz="1800" dirty="0" smtClean="0">
                <a:solidFill>
                  <a:schemeClr val="bg1"/>
                </a:solidFill>
              </a:rPr>
              <a:t>IN OPERE COMPLESSE DI QUALSIASI GENERE IL VERO CAPITALE DI UN’AZIENDA E’……………….</a:t>
            </a:r>
          </a:p>
          <a:p>
            <a:r>
              <a:rPr lang="it-IT" sz="2800" dirty="0" smtClean="0">
                <a:solidFill>
                  <a:srgbClr val="FFFF00"/>
                </a:solidFill>
              </a:rPr>
              <a:t>QUELLO UMANO!!</a:t>
            </a:r>
          </a:p>
          <a:p>
            <a:endParaRPr lang="it-IT" sz="1800" dirty="0">
              <a:solidFill>
                <a:schemeClr val="bg1"/>
              </a:solidFill>
            </a:endParaRPr>
          </a:p>
          <a:p>
            <a:endParaRPr lang="it-IT" sz="1800" u="sng" dirty="0">
              <a:solidFill>
                <a:schemeClr val="bg1"/>
              </a:solidFill>
              <a:effectLst>
                <a:outerShdw blurRad="38100" dist="38100" dir="2700000" algn="tl">
                  <a:srgbClr val="000000"/>
                </a:outerShdw>
              </a:effectLst>
            </a:endParaRPr>
          </a:p>
        </p:txBody>
      </p:sp>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t="7915"/>
          <a:stretch/>
        </p:blipFill>
        <p:spPr>
          <a:xfrm>
            <a:off x="702568" y="1268760"/>
            <a:ext cx="8001000" cy="5525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4450"/>
                                        </p:tgtEl>
                                        <p:attrNameLst>
                                          <p:attrName>style.visibility</p:attrName>
                                        </p:attrNameLst>
                                      </p:cBhvr>
                                      <p:to>
                                        <p:strVal val="visible"/>
                                      </p:to>
                                    </p:set>
                                    <p:animEffect transition="in" filter="dissolve">
                                      <p:cBhvr>
                                        <p:cTn id="7" dur="500"/>
                                        <p:tgtEl>
                                          <p:spTgt spid="1044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4451"/>
                                        </p:tgtEl>
                                        <p:attrNameLst>
                                          <p:attrName>style.visibility</p:attrName>
                                        </p:attrNameLst>
                                      </p:cBhvr>
                                      <p:to>
                                        <p:strVal val="visible"/>
                                      </p:to>
                                    </p:set>
                                    <p:animEffect transition="in" filter="wipe(up)">
                                      <p:cBhvr>
                                        <p:cTn id="12" dur="500"/>
                                        <p:tgtEl>
                                          <p:spTgt spid="104451"/>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4452"/>
                                        </p:tgtEl>
                                        <p:attrNameLst>
                                          <p:attrName>style.visibility</p:attrName>
                                        </p:attrNameLst>
                                      </p:cBhvr>
                                      <p:to>
                                        <p:strVal val="visible"/>
                                      </p:to>
                                    </p:set>
                                    <p:animEffect transition="in" filter="dissolve">
                                      <p:cBhvr>
                                        <p:cTn id="16" dur="500"/>
                                        <p:tgtEl>
                                          <p:spTgt spid="10445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4454"/>
                                        </p:tgtEl>
                                        <p:attrNameLst>
                                          <p:attrName>style.visibility</p:attrName>
                                        </p:attrNameLst>
                                      </p:cBhvr>
                                      <p:to>
                                        <p:strVal val="visible"/>
                                      </p:to>
                                    </p:set>
                                    <p:animEffect transition="in" filter="dissolve">
                                      <p:cBhvr>
                                        <p:cTn id="21" dur="500"/>
                                        <p:tgtEl>
                                          <p:spTgt spid="10445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04458"/>
                                        </p:tgtEl>
                                        <p:attrNameLst>
                                          <p:attrName>style.visibility</p:attrName>
                                        </p:attrNameLst>
                                      </p:cBhvr>
                                      <p:to>
                                        <p:strVal val="visible"/>
                                      </p:to>
                                    </p:set>
                                    <p:animEffect transition="in" filter="dissolve">
                                      <p:cBhvr>
                                        <p:cTn id="26" dur="500"/>
                                        <p:tgtEl>
                                          <p:spTgt spid="10445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nimBg="1" autoUpdateAnimBg="0"/>
      <p:bldP spid="104451" grpId="0" animBg="1"/>
      <p:bldP spid="104452" grpId="0" animBg="1" autoUpdateAnimBg="0"/>
      <p:bldP spid="104454" grpId="0" animBg="1" autoUpdateAnimBg="0"/>
      <p:bldP spid="104458"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1270340" y="476672"/>
            <a:ext cx="6192688" cy="5786199"/>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dirty="0">
                <a:solidFill>
                  <a:srgbClr val="FFFF00"/>
                </a:solidFill>
                <a:latin typeface="Arial" charset="0"/>
              </a:rPr>
              <a:t>Se </a:t>
            </a:r>
            <a:r>
              <a:rPr lang="it-IT" sz="2000" dirty="0" smtClean="0">
                <a:solidFill>
                  <a:srgbClr val="FFFF00"/>
                </a:solidFill>
                <a:latin typeface="Arial" charset="0"/>
              </a:rPr>
              <a:t>costruire un </a:t>
            </a:r>
            <a:r>
              <a:rPr lang="it-IT" sz="2000" dirty="0">
                <a:solidFill>
                  <a:srgbClr val="FFFF00"/>
                </a:solidFill>
                <a:latin typeface="Arial" charset="0"/>
              </a:rPr>
              <a:t>edificio </a:t>
            </a:r>
            <a:r>
              <a:rPr lang="it-IT" sz="2000" dirty="0" smtClean="0">
                <a:solidFill>
                  <a:srgbClr val="FFFF00"/>
                </a:solidFill>
                <a:latin typeface="Arial" charset="0"/>
              </a:rPr>
              <a:t>significa assemblare mattoni</a:t>
            </a:r>
            <a:r>
              <a:rPr lang="it-IT" sz="2000" dirty="0">
                <a:solidFill>
                  <a:srgbClr val="FFFF00"/>
                </a:solidFill>
                <a:latin typeface="Arial" charset="0"/>
              </a:rPr>
              <a:t>, calcestruzzo, acciaio </a:t>
            </a:r>
            <a:r>
              <a:rPr lang="it-IT" sz="2000" dirty="0" err="1" smtClean="0">
                <a:solidFill>
                  <a:srgbClr val="FFFF00"/>
                </a:solidFill>
                <a:latin typeface="Arial" charset="0"/>
              </a:rPr>
              <a:t>etc</a:t>
            </a:r>
            <a:r>
              <a:rPr lang="it-IT" sz="2000" dirty="0">
                <a:solidFill>
                  <a:srgbClr val="FFFF00"/>
                </a:solidFill>
                <a:latin typeface="Arial" charset="0"/>
              </a:rPr>
              <a:t>;</a:t>
            </a:r>
            <a:r>
              <a:rPr lang="it-IT" sz="2000" dirty="0" smtClean="0">
                <a:solidFill>
                  <a:srgbClr val="FFFF00"/>
                </a:solidFill>
                <a:latin typeface="Arial" charset="0"/>
              </a:rPr>
              <a:t> costruire una </a:t>
            </a:r>
            <a:r>
              <a:rPr lang="it-IT" sz="2000" dirty="0">
                <a:solidFill>
                  <a:srgbClr val="FFFF00"/>
                </a:solidFill>
                <a:latin typeface="Arial" charset="0"/>
              </a:rPr>
              <a:t>galleria </a:t>
            </a:r>
            <a:r>
              <a:rPr lang="it-IT" sz="2000" dirty="0" smtClean="0">
                <a:solidFill>
                  <a:srgbClr val="FFFF00"/>
                </a:solidFill>
                <a:latin typeface="Arial" charset="0"/>
              </a:rPr>
              <a:t>significa asportare </a:t>
            </a:r>
            <a:r>
              <a:rPr lang="it-IT" sz="2000" dirty="0">
                <a:solidFill>
                  <a:srgbClr val="FFFF00"/>
                </a:solidFill>
                <a:latin typeface="Arial" charset="0"/>
              </a:rPr>
              <a:t>terreno dalla montagna attraverso la progressione del fronte di scavo che di fatto crea la </a:t>
            </a:r>
            <a:r>
              <a:rPr lang="it-IT" sz="2000" dirty="0" smtClean="0">
                <a:solidFill>
                  <a:srgbClr val="FFFF00"/>
                </a:solidFill>
                <a:latin typeface="Arial" charset="0"/>
              </a:rPr>
              <a:t>cavità. </a:t>
            </a:r>
          </a:p>
          <a:p>
            <a:pPr algn="just"/>
            <a:r>
              <a:rPr lang="it-IT" sz="2000" dirty="0" smtClean="0">
                <a:solidFill>
                  <a:srgbClr val="FFFF00"/>
                </a:solidFill>
                <a:latin typeface="Arial" charset="0"/>
              </a:rPr>
              <a:t>L’insieme </a:t>
            </a:r>
            <a:r>
              <a:rPr lang="it-IT" sz="2000" dirty="0">
                <a:solidFill>
                  <a:srgbClr val="FFFF00"/>
                </a:solidFill>
                <a:latin typeface="Arial" charset="0"/>
              </a:rPr>
              <a:t>delle attività che comunemente vengono definite di ‘avanzamento’ possono alterare gli equilibri naturali </a:t>
            </a:r>
            <a:r>
              <a:rPr lang="it-IT" sz="2000" dirty="0" smtClean="0">
                <a:solidFill>
                  <a:srgbClr val="FFFF00"/>
                </a:solidFill>
                <a:latin typeface="Arial" charset="0"/>
              </a:rPr>
              <a:t>preesistenti. </a:t>
            </a:r>
          </a:p>
          <a:p>
            <a:pPr algn="just"/>
            <a:r>
              <a:rPr lang="it-IT" sz="2000" dirty="0" smtClean="0">
                <a:solidFill>
                  <a:srgbClr val="FFFF00"/>
                </a:solidFill>
                <a:latin typeface="Arial" charset="0"/>
              </a:rPr>
              <a:t>Detti </a:t>
            </a:r>
            <a:r>
              <a:rPr lang="it-IT" sz="2000" dirty="0">
                <a:solidFill>
                  <a:srgbClr val="FFFF00"/>
                </a:solidFill>
                <a:latin typeface="Arial" charset="0"/>
              </a:rPr>
              <a:t>mutamenti dipendono dalla modalità con cui </a:t>
            </a:r>
            <a:r>
              <a:rPr lang="it-IT" sz="2000" dirty="0" smtClean="0">
                <a:solidFill>
                  <a:srgbClr val="FFFF00"/>
                </a:solidFill>
                <a:latin typeface="Arial" charset="0"/>
              </a:rPr>
              <a:t>l’avanzamento viene condotto. </a:t>
            </a:r>
          </a:p>
          <a:p>
            <a:pPr algn="just"/>
            <a:r>
              <a:rPr lang="it-IT" sz="2000" dirty="0" smtClean="0">
                <a:solidFill>
                  <a:srgbClr val="FFFF00"/>
                </a:solidFill>
                <a:latin typeface="Arial" charset="0"/>
              </a:rPr>
              <a:t>L’obiettivo </a:t>
            </a:r>
            <a:r>
              <a:rPr lang="it-IT" sz="2000" dirty="0">
                <a:solidFill>
                  <a:srgbClr val="FFFF00"/>
                </a:solidFill>
                <a:latin typeface="Arial" charset="0"/>
              </a:rPr>
              <a:t>che si pone un ‘buon </a:t>
            </a:r>
            <a:r>
              <a:rPr lang="it-IT" sz="2000" dirty="0" err="1">
                <a:solidFill>
                  <a:srgbClr val="FFFF00"/>
                </a:solidFill>
                <a:latin typeface="Arial" charset="0"/>
              </a:rPr>
              <a:t>Progetto’</a:t>
            </a:r>
            <a:r>
              <a:rPr lang="it-IT" sz="2000" dirty="0">
                <a:solidFill>
                  <a:srgbClr val="FFFF00"/>
                </a:solidFill>
                <a:latin typeface="Arial" charset="0"/>
              </a:rPr>
              <a:t> è quello di minimizzare tali effetti, di garantire adeguati livelli di produzione attraverso il mantenimento dei più elevati standard di sicurezza per le maestranze impegnate. Le attività di scavo e le relative modalità con cui </a:t>
            </a:r>
            <a:r>
              <a:rPr lang="it-IT" sz="2000" dirty="0" smtClean="0">
                <a:solidFill>
                  <a:srgbClr val="FFFF00"/>
                </a:solidFill>
                <a:latin typeface="Arial" charset="0"/>
              </a:rPr>
              <a:t>lo scavo di avanzamento viene </a:t>
            </a:r>
            <a:r>
              <a:rPr lang="it-IT" sz="2000" dirty="0">
                <a:solidFill>
                  <a:srgbClr val="FFFF00"/>
                </a:solidFill>
                <a:latin typeface="Arial" charset="0"/>
              </a:rPr>
              <a:t>eseguito sono parte integrante del Progetto di una galleria.</a:t>
            </a:r>
          </a:p>
        </p:txBody>
      </p:sp>
    </p:spTree>
    <p:extLst>
      <p:ext uri="{BB962C8B-B14F-4D97-AF65-F5344CB8AC3E}">
        <p14:creationId xmlns:p14="http://schemas.microsoft.com/office/powerpoint/2010/main" val="1433575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0" fill="hold"/>
                                        <p:tgtEl>
                                          <p:spTgt spid="8"/>
                                        </p:tgtEl>
                                        <p:attrNameLst>
                                          <p:attrName>ppt_w</p:attrName>
                                        </p:attrNameLst>
                                      </p:cBhvr>
                                      <p:tavLst>
                                        <p:tav tm="0">
                                          <p:val>
                                            <p:fltVal val="0"/>
                                          </p:val>
                                        </p:tav>
                                        <p:tav tm="100000">
                                          <p:val>
                                            <p:strVal val="#ppt_w"/>
                                          </p:val>
                                        </p:tav>
                                      </p:tavLst>
                                    </p:anim>
                                    <p:anim calcmode="lin" valueType="num">
                                      <p:cBhvr>
                                        <p:cTn id="8" dur="3000" fill="hold"/>
                                        <p:tgtEl>
                                          <p:spTgt spid="8"/>
                                        </p:tgtEl>
                                        <p:attrNameLst>
                                          <p:attrName>ppt_h</p:attrName>
                                        </p:attrNameLst>
                                      </p:cBhvr>
                                      <p:tavLst>
                                        <p:tav tm="0">
                                          <p:val>
                                            <p:fltVal val="0"/>
                                          </p:val>
                                        </p:tav>
                                        <p:tav tm="100000">
                                          <p:val>
                                            <p:strVal val="#ppt_h"/>
                                          </p:val>
                                        </p:tav>
                                      </p:tavLst>
                                    </p:anim>
                                    <p:animEffect transition="in" filter="fade">
                                      <p:cBhvr>
                                        <p:cTn id="9"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075" name="Text Box 3"/>
          <p:cNvSpPr txBox="1">
            <a:spLocks noChangeArrowheads="1"/>
          </p:cNvSpPr>
          <p:nvPr/>
        </p:nvSpPr>
        <p:spPr bwMode="auto">
          <a:xfrm>
            <a:off x="1375181" y="2971800"/>
            <a:ext cx="6477000" cy="1323439"/>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b="1" dirty="0" smtClean="0">
                <a:solidFill>
                  <a:srgbClr val="FFFF00"/>
                </a:solidFill>
                <a:latin typeface="Arial" charset="0"/>
              </a:rPr>
              <a:t>INQUADRAMENTO GEOLOGICO </a:t>
            </a:r>
            <a:r>
              <a:rPr lang="it-IT" sz="2000" dirty="0" smtClean="0">
                <a:solidFill>
                  <a:srgbClr val="FFFF00"/>
                </a:solidFill>
                <a:latin typeface="Arial" charset="0"/>
              </a:rPr>
              <a:t>(analisi </a:t>
            </a:r>
            <a:r>
              <a:rPr lang="it-IT" sz="2000" dirty="0">
                <a:solidFill>
                  <a:srgbClr val="FFFF00"/>
                </a:solidFill>
                <a:latin typeface="Arial" charset="0"/>
              </a:rPr>
              <a:t>strutturale ammasso allo scavo</a:t>
            </a:r>
            <a:r>
              <a:rPr lang="it-IT" sz="2000" dirty="0" smtClean="0">
                <a:solidFill>
                  <a:srgbClr val="FFFF00"/>
                </a:solidFill>
                <a:latin typeface="Arial" charset="0"/>
              </a:rPr>
              <a:t>) </a:t>
            </a:r>
            <a:r>
              <a:rPr lang="it-IT" sz="2000" b="1" dirty="0" smtClean="0">
                <a:solidFill>
                  <a:srgbClr val="FFFF00"/>
                </a:solidFill>
                <a:latin typeface="Arial" charset="0"/>
              </a:rPr>
              <a:t>GEOTECNICO </a:t>
            </a:r>
            <a:r>
              <a:rPr lang="it-IT" sz="2000" dirty="0" smtClean="0">
                <a:solidFill>
                  <a:srgbClr val="FFFF00"/>
                </a:solidFill>
                <a:latin typeface="Arial" charset="0"/>
              </a:rPr>
              <a:t>(parametri di Progetto), </a:t>
            </a:r>
            <a:r>
              <a:rPr lang="it-IT" sz="2000" b="1" dirty="0" smtClean="0">
                <a:solidFill>
                  <a:srgbClr val="FFFF00"/>
                </a:solidFill>
                <a:latin typeface="Arial" charset="0"/>
              </a:rPr>
              <a:t>GEOMORFOLOGICO </a:t>
            </a:r>
            <a:r>
              <a:rPr lang="it-IT" sz="2000" dirty="0" smtClean="0">
                <a:solidFill>
                  <a:srgbClr val="FFFF00"/>
                </a:solidFill>
                <a:latin typeface="Arial" charset="0"/>
              </a:rPr>
              <a:t>(versanti attraversati)</a:t>
            </a:r>
            <a:r>
              <a:rPr lang="it-IT" sz="2000" b="1" dirty="0" smtClean="0">
                <a:solidFill>
                  <a:srgbClr val="FFFF00"/>
                </a:solidFill>
                <a:latin typeface="Arial" charset="0"/>
              </a:rPr>
              <a:t> IDROLOGICO</a:t>
            </a:r>
            <a:r>
              <a:rPr lang="it-IT" sz="2000" dirty="0" smtClean="0">
                <a:solidFill>
                  <a:srgbClr val="FFFF00"/>
                </a:solidFill>
                <a:latin typeface="Arial" charset="0"/>
              </a:rPr>
              <a:t> (</a:t>
            </a:r>
            <a:r>
              <a:rPr lang="it-IT" sz="2000" dirty="0" err="1" smtClean="0">
                <a:solidFill>
                  <a:srgbClr val="FFFF00"/>
                </a:solidFill>
                <a:latin typeface="Arial" charset="0"/>
              </a:rPr>
              <a:t>alta,media</a:t>
            </a:r>
            <a:r>
              <a:rPr lang="it-IT" sz="2000" dirty="0" smtClean="0">
                <a:solidFill>
                  <a:srgbClr val="FFFF00"/>
                </a:solidFill>
                <a:latin typeface="Arial" charset="0"/>
              </a:rPr>
              <a:t> bassa permeabilità)</a:t>
            </a:r>
            <a:endParaRPr lang="it-IT" sz="2000" dirty="0">
              <a:solidFill>
                <a:srgbClr val="FFFF00"/>
              </a:solidFill>
              <a:latin typeface="Arial" charset="0"/>
            </a:endParaRPr>
          </a:p>
        </p:txBody>
      </p:sp>
      <p:grpSp>
        <p:nvGrpSpPr>
          <p:cNvPr id="3095" name="Group 23"/>
          <p:cNvGrpSpPr>
            <a:grpSpLocks/>
          </p:cNvGrpSpPr>
          <p:nvPr/>
        </p:nvGrpSpPr>
        <p:grpSpPr bwMode="auto">
          <a:xfrm>
            <a:off x="1295400" y="404813"/>
            <a:ext cx="6477000" cy="1119188"/>
            <a:chOff x="816" y="255"/>
            <a:chExt cx="4080" cy="705"/>
          </a:xfrm>
        </p:grpSpPr>
        <p:sp>
          <p:nvSpPr>
            <p:cNvPr id="3074" name="Rectangle 2"/>
            <p:cNvSpPr>
              <a:spLocks noChangeArrowheads="1"/>
            </p:cNvSpPr>
            <p:nvPr/>
          </p:nvSpPr>
          <p:spPr bwMode="auto">
            <a:xfrm>
              <a:off x="816" y="255"/>
              <a:ext cx="4080" cy="291"/>
            </a:xfrm>
            <a:prstGeom prst="rect">
              <a:avLst/>
            </a:prstGeom>
            <a:gradFill rotWithShape="0">
              <a:gsLst>
                <a:gs pos="0">
                  <a:schemeClr val="accent2"/>
                </a:gs>
                <a:gs pos="100000">
                  <a:schemeClr val="tx1"/>
                </a:gs>
              </a:gsLst>
              <a:path path="shape">
                <a:fillToRect l="50000" t="50000" r="50000" b="50000"/>
              </a:path>
            </a:gradFill>
            <a:ln w="38100">
              <a:solidFill>
                <a:srgbClr val="FF0000"/>
              </a:solidFill>
              <a:miter lim="800000"/>
              <a:headEnd/>
              <a:tailEnd/>
            </a:ln>
            <a:effectLst>
              <a:outerShdw dist="35921" dir="2700000" algn="ctr" rotWithShape="0">
                <a:schemeClr val="bg2"/>
              </a:outerShdw>
            </a:effectLst>
          </p:spPr>
          <p:txBody>
            <a:bodyPr>
              <a:spAutoFit/>
            </a:bodyPr>
            <a:lstStyle/>
            <a:p>
              <a:pPr>
                <a:spcBef>
                  <a:spcPct val="0"/>
                </a:spcBef>
              </a:pPr>
              <a:r>
                <a:rPr lang="it-IT" sz="2400" b="1" dirty="0" smtClean="0">
                  <a:solidFill>
                    <a:srgbClr val="FFFF00"/>
                  </a:solidFill>
                </a:rPr>
                <a:t>FASI DELLA PROGETTAZIONE</a:t>
              </a:r>
              <a:endParaRPr lang="it-IT" sz="2400" b="1" dirty="0">
                <a:solidFill>
                  <a:srgbClr val="FFFF00"/>
                </a:solidFill>
              </a:endParaRPr>
            </a:p>
          </p:txBody>
        </p:sp>
        <p:sp>
          <p:nvSpPr>
            <p:cNvPr id="3093" name="AutoShape 21"/>
            <p:cNvSpPr>
              <a:spLocks noChangeArrowheads="1"/>
            </p:cNvSpPr>
            <p:nvPr/>
          </p:nvSpPr>
          <p:spPr bwMode="auto">
            <a:xfrm>
              <a:off x="2400" y="672"/>
              <a:ext cx="864" cy="288"/>
            </a:xfrm>
            <a:prstGeom prst="flowChartMerge">
              <a:avLst/>
            </a:prstGeom>
            <a:gradFill rotWithShape="0">
              <a:gsLst>
                <a:gs pos="0">
                  <a:schemeClr val="accent2"/>
                </a:gs>
                <a:gs pos="100000">
                  <a:schemeClr val="tx1"/>
                </a:gs>
              </a:gsLst>
              <a:path path="shape">
                <a:fillToRect l="50000" t="50000" r="50000" b="50000"/>
              </a:path>
            </a:gradFill>
            <a:ln w="28575">
              <a:solidFill>
                <a:srgbClr val="FF0000"/>
              </a:solidFill>
              <a:miter lim="800000"/>
              <a:headEnd/>
              <a:tailEnd/>
            </a:ln>
            <a:effectLst>
              <a:outerShdw dist="35921" dir="2700000" algn="ctr" rotWithShape="0">
                <a:schemeClr val="bg2"/>
              </a:outerShdw>
            </a:effectLst>
          </p:spPr>
          <p:txBody>
            <a:bodyPr wrap="none" anchor="ctr"/>
            <a:lstStyle/>
            <a:p>
              <a:endParaRPr lang="it-IT"/>
            </a:p>
          </p:txBody>
        </p:sp>
      </p:grpSp>
      <p:grpSp>
        <p:nvGrpSpPr>
          <p:cNvPr id="3096" name="Group 24"/>
          <p:cNvGrpSpPr>
            <a:grpSpLocks/>
          </p:cNvGrpSpPr>
          <p:nvPr/>
        </p:nvGrpSpPr>
        <p:grpSpPr bwMode="auto">
          <a:xfrm>
            <a:off x="1392171" y="1719261"/>
            <a:ext cx="6248400" cy="1143001"/>
            <a:chOff x="888" y="1104"/>
            <a:chExt cx="3936" cy="720"/>
          </a:xfrm>
        </p:grpSpPr>
        <p:sp>
          <p:nvSpPr>
            <p:cNvPr id="3081" name="Text Box 9"/>
            <p:cNvSpPr txBox="1">
              <a:spLocks noChangeArrowheads="1"/>
            </p:cNvSpPr>
            <p:nvPr/>
          </p:nvSpPr>
          <p:spPr bwMode="auto">
            <a:xfrm>
              <a:off x="888" y="1104"/>
              <a:ext cx="3936" cy="291"/>
            </a:xfrm>
            <a:prstGeom prst="rect">
              <a:avLst/>
            </a:prstGeom>
            <a:gradFill rotWithShape="0">
              <a:gsLst>
                <a:gs pos="0">
                  <a:schemeClr val="accent2"/>
                </a:gs>
                <a:gs pos="100000">
                  <a:schemeClr val="tx2"/>
                </a:gs>
              </a:gsLst>
              <a:path path="shape">
                <a:fillToRect l="50000" t="50000" r="50000" b="50000"/>
              </a:path>
            </a:gradFill>
            <a:ln w="38100">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r>
                <a:rPr lang="it-IT" sz="2400" b="1" dirty="0" smtClean="0">
                  <a:solidFill>
                    <a:srgbClr val="FFFF00"/>
                  </a:solidFill>
                </a:rPr>
                <a:t>FASE CONOSCITIVA</a:t>
              </a:r>
              <a:endParaRPr lang="it-IT" sz="2400" b="1" dirty="0">
                <a:solidFill>
                  <a:srgbClr val="FFFF00"/>
                </a:solidFill>
              </a:endParaRPr>
            </a:p>
          </p:txBody>
        </p:sp>
        <p:sp>
          <p:nvSpPr>
            <p:cNvPr id="3094" name="AutoShape 22"/>
            <p:cNvSpPr>
              <a:spLocks noChangeArrowheads="1"/>
            </p:cNvSpPr>
            <p:nvPr/>
          </p:nvSpPr>
          <p:spPr bwMode="auto">
            <a:xfrm>
              <a:off x="2400" y="1536"/>
              <a:ext cx="864" cy="288"/>
            </a:xfrm>
            <a:prstGeom prst="flowChartMerge">
              <a:avLst/>
            </a:prstGeom>
            <a:gradFill rotWithShape="0">
              <a:gsLst>
                <a:gs pos="0">
                  <a:schemeClr val="accent2"/>
                </a:gs>
                <a:gs pos="100000">
                  <a:schemeClr val="tx2"/>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it-IT"/>
            </a:p>
          </p:txBody>
        </p:sp>
      </p:grpSp>
      <p:sp>
        <p:nvSpPr>
          <p:cNvPr id="10" name="Text Box 3"/>
          <p:cNvSpPr txBox="1">
            <a:spLocks noChangeArrowheads="1"/>
          </p:cNvSpPr>
          <p:nvPr/>
        </p:nvSpPr>
        <p:spPr bwMode="auto">
          <a:xfrm>
            <a:off x="1360348" y="2990817"/>
            <a:ext cx="6477000" cy="1938992"/>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dirty="0" smtClean="0">
                <a:solidFill>
                  <a:srgbClr val="FFFF00"/>
                </a:solidFill>
                <a:latin typeface="Arial" charset="0"/>
              </a:rPr>
              <a:t>Sulla </a:t>
            </a:r>
            <a:r>
              <a:rPr lang="it-IT" sz="2000" dirty="0">
                <a:solidFill>
                  <a:srgbClr val="FFFF00"/>
                </a:solidFill>
                <a:latin typeface="Arial" charset="0"/>
              </a:rPr>
              <a:t>base degli elementi raccolti nella fase conoscitiva, si conducono previsioni sul comportamento </a:t>
            </a:r>
            <a:r>
              <a:rPr lang="it-IT" sz="2000" dirty="0" err="1" smtClean="0">
                <a:solidFill>
                  <a:srgbClr val="FFFF00"/>
                </a:solidFill>
                <a:latin typeface="Arial" charset="0"/>
              </a:rPr>
              <a:t>deformativo</a:t>
            </a:r>
            <a:r>
              <a:rPr lang="it-IT" sz="2000" dirty="0" smtClean="0">
                <a:solidFill>
                  <a:srgbClr val="FFFF00"/>
                </a:solidFill>
                <a:latin typeface="Arial" charset="0"/>
              </a:rPr>
              <a:t> </a:t>
            </a:r>
            <a:r>
              <a:rPr lang="it-IT" sz="2000" dirty="0">
                <a:solidFill>
                  <a:srgbClr val="FFFF00"/>
                </a:solidFill>
                <a:latin typeface="Arial" charset="0"/>
              </a:rPr>
              <a:t>del cavo in assenza di interventi, al fine di giungere all’individuazione di tratte a comportamento omogeneo suddivise in tre categorie di comportamento fondamentali</a:t>
            </a:r>
            <a:r>
              <a:rPr lang="it-IT" sz="2000" dirty="0" smtClean="0">
                <a:solidFill>
                  <a:srgbClr val="FFFF00"/>
                </a:solidFill>
                <a:latin typeface="Arial" charset="0"/>
              </a:rPr>
              <a:t>:</a:t>
            </a:r>
            <a:endParaRPr lang="it-IT" sz="2000" b="1" dirty="0">
              <a:solidFill>
                <a:srgbClr val="FFFF00"/>
              </a:solidFill>
              <a:latin typeface="Arial" charset="0"/>
            </a:endParaRPr>
          </a:p>
        </p:txBody>
      </p:sp>
      <p:sp>
        <p:nvSpPr>
          <p:cNvPr id="11" name="Text Box 3"/>
          <p:cNvSpPr txBox="1">
            <a:spLocks noChangeArrowheads="1"/>
          </p:cNvSpPr>
          <p:nvPr/>
        </p:nvSpPr>
        <p:spPr bwMode="auto">
          <a:xfrm>
            <a:off x="1172845" y="2971800"/>
            <a:ext cx="6881672" cy="2492990"/>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b="1" dirty="0" smtClean="0">
                <a:solidFill>
                  <a:srgbClr val="FFFF00"/>
                </a:solidFill>
                <a:latin typeface="Arial" charset="0"/>
              </a:rPr>
              <a:t>1. Galleria </a:t>
            </a:r>
            <a:r>
              <a:rPr lang="it-IT" sz="2000" b="1" dirty="0">
                <a:solidFill>
                  <a:srgbClr val="FFFF00"/>
                </a:solidFill>
                <a:latin typeface="Arial" charset="0"/>
              </a:rPr>
              <a:t>a fronte stabile</a:t>
            </a:r>
          </a:p>
          <a:p>
            <a:pPr algn="just"/>
            <a:r>
              <a:rPr lang="it-IT" sz="1600" dirty="0" smtClean="0">
                <a:solidFill>
                  <a:srgbClr val="FFFF00"/>
                </a:solidFill>
                <a:latin typeface="Arial" charset="0"/>
              </a:rPr>
              <a:t>Se </a:t>
            </a:r>
            <a:r>
              <a:rPr lang="it-IT" sz="1600" dirty="0">
                <a:solidFill>
                  <a:srgbClr val="FFFF00"/>
                </a:solidFill>
                <a:latin typeface="Arial" charset="0"/>
              </a:rPr>
              <a:t>il fronte di scavo è stabile, lo stato tensionale al contorno della cavità in prossimità del fronte si mantiene in campo prevalentemente elastico, e i fenomeni deformativi osservabili sono di piccola entità e tendono ad esaurirsi rapidamente. In questo caso anche il comportamento del cavo sarà stabile</a:t>
            </a:r>
            <a:r>
              <a:rPr lang="it-IT" sz="1600" dirty="0" smtClean="0">
                <a:solidFill>
                  <a:srgbClr val="FFFF00"/>
                </a:solidFill>
                <a:latin typeface="Arial" charset="0"/>
              </a:rPr>
              <a:t>, </a:t>
            </a:r>
            <a:r>
              <a:rPr lang="it-IT" sz="1600" dirty="0">
                <a:solidFill>
                  <a:srgbClr val="FFFF00"/>
                </a:solidFill>
                <a:latin typeface="Arial" charset="0"/>
              </a:rPr>
              <a:t>e quindi non si rendono necessari interventi preventivi di consolidamento, se non localizzati e in misura molto ridotta. Il rivestimento definitivo costituirà allora il margine di sicurezza per la stabilità a lungo termine</a:t>
            </a:r>
            <a:r>
              <a:rPr lang="it-IT" sz="1600" dirty="0" smtClean="0">
                <a:solidFill>
                  <a:srgbClr val="FFFF00"/>
                </a:solidFill>
                <a:latin typeface="Arial" charset="0"/>
              </a:rPr>
              <a:t>.</a:t>
            </a:r>
            <a:endParaRPr lang="it-IT" sz="1600" dirty="0">
              <a:solidFill>
                <a:srgbClr val="FFFF00"/>
              </a:solidFill>
              <a:latin typeface="Arial" charset="0"/>
            </a:endParaRPr>
          </a:p>
        </p:txBody>
      </p:sp>
      <p:sp>
        <p:nvSpPr>
          <p:cNvPr id="12" name="Text Box 3"/>
          <p:cNvSpPr txBox="1">
            <a:spLocks noChangeArrowheads="1"/>
          </p:cNvSpPr>
          <p:nvPr/>
        </p:nvSpPr>
        <p:spPr bwMode="auto">
          <a:xfrm>
            <a:off x="323528" y="2967437"/>
            <a:ext cx="8424936" cy="2985433"/>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b="1" dirty="0" smtClean="0">
                <a:solidFill>
                  <a:srgbClr val="FFFF00"/>
                </a:solidFill>
                <a:latin typeface="Arial" charset="0"/>
              </a:rPr>
              <a:t>2. Galleria </a:t>
            </a:r>
            <a:r>
              <a:rPr lang="it-IT" sz="2000" b="1" dirty="0">
                <a:solidFill>
                  <a:srgbClr val="FFFF00"/>
                </a:solidFill>
                <a:latin typeface="Arial" charset="0"/>
              </a:rPr>
              <a:t>a fronte stabile a breve termine</a:t>
            </a:r>
          </a:p>
          <a:p>
            <a:pPr algn="just"/>
            <a:r>
              <a:rPr lang="it-IT" sz="1600" dirty="0" smtClean="0">
                <a:solidFill>
                  <a:srgbClr val="FFFF00"/>
                </a:solidFill>
                <a:latin typeface="Arial" charset="0"/>
              </a:rPr>
              <a:t>Questa </a:t>
            </a:r>
            <a:r>
              <a:rPr lang="it-IT" sz="1600" dirty="0">
                <a:solidFill>
                  <a:srgbClr val="FFFF00"/>
                </a:solidFill>
                <a:latin typeface="Arial" charset="0"/>
              </a:rPr>
              <a:t>condizione si verifica quando lo stato tensionale indotto dall’apertura della cavità supera la resistenza </a:t>
            </a:r>
            <a:r>
              <a:rPr lang="it-IT" sz="1600" dirty="0" err="1">
                <a:solidFill>
                  <a:srgbClr val="FFFF00"/>
                </a:solidFill>
                <a:latin typeface="Arial" charset="0"/>
              </a:rPr>
              <a:t>geomeccanica</a:t>
            </a:r>
            <a:r>
              <a:rPr lang="it-IT" sz="1600" dirty="0">
                <a:solidFill>
                  <a:srgbClr val="FFFF00"/>
                </a:solidFill>
                <a:latin typeface="Arial" charset="0"/>
              </a:rPr>
              <a:t> del materiale al fronte, che si allontana progressivamente da un comportamento di tipo elastico, per passare ad un comportamento di tipo </a:t>
            </a:r>
            <a:r>
              <a:rPr lang="it-IT" sz="1600" dirty="0" err="1">
                <a:solidFill>
                  <a:srgbClr val="FFFF00"/>
                </a:solidFill>
                <a:latin typeface="Arial" charset="0"/>
              </a:rPr>
              <a:t>elasto</a:t>
            </a:r>
            <a:r>
              <a:rPr lang="it-IT" sz="1600" dirty="0">
                <a:solidFill>
                  <a:srgbClr val="FFFF00"/>
                </a:solidFill>
                <a:latin typeface="Arial" charset="0"/>
              </a:rPr>
              <a:t>-plastico. </a:t>
            </a:r>
            <a:r>
              <a:rPr lang="it-IT" sz="1600" dirty="0" smtClean="0">
                <a:solidFill>
                  <a:srgbClr val="FFFF00"/>
                </a:solidFill>
                <a:latin typeface="Arial" charset="0"/>
              </a:rPr>
              <a:t>La </a:t>
            </a:r>
            <a:r>
              <a:rPr lang="it-IT" sz="1600" dirty="0">
                <a:solidFill>
                  <a:srgbClr val="FFFF00"/>
                </a:solidFill>
                <a:latin typeface="Arial" charset="0"/>
              </a:rPr>
              <a:t>decompressione indotta dallo scavo può essere opportunamente controllata e regimata con adeguati interventi di </a:t>
            </a:r>
            <a:r>
              <a:rPr lang="it-IT" sz="1600" dirty="0" err="1">
                <a:solidFill>
                  <a:srgbClr val="FFFF00"/>
                </a:solidFill>
                <a:latin typeface="Arial" charset="0"/>
              </a:rPr>
              <a:t>preconsolidamento</a:t>
            </a:r>
            <a:r>
              <a:rPr lang="it-IT" sz="1600" dirty="0">
                <a:solidFill>
                  <a:srgbClr val="FFFF00"/>
                </a:solidFill>
                <a:latin typeface="Arial" charset="0"/>
              </a:rPr>
              <a:t> del fronte e/o di consolidamento al contorno del cavo. In tal modo si fornisce l’opportuno contenimento all’ammasso, che manterrà un comportamento stabile. Nel caso non si prevedano opportuni interventi, lo stato </a:t>
            </a:r>
            <a:r>
              <a:rPr lang="it-IT" sz="1600" dirty="0" err="1">
                <a:solidFill>
                  <a:srgbClr val="FFFF00"/>
                </a:solidFill>
                <a:latin typeface="Arial" charset="0"/>
              </a:rPr>
              <a:t>tenso-deformativo</a:t>
            </a:r>
            <a:r>
              <a:rPr lang="it-IT" sz="1600" dirty="0">
                <a:solidFill>
                  <a:srgbClr val="FFFF00"/>
                </a:solidFill>
                <a:latin typeface="Arial" charset="0"/>
              </a:rPr>
              <a:t> potrà evolvere verso situazioni di instabilità del cavo in via di realizzazione. Ancora il rivestimento definitivo costituirà il margine di sicurezza a lungo termine</a:t>
            </a:r>
            <a:r>
              <a:rPr lang="it-IT" sz="1600" dirty="0" smtClean="0">
                <a:solidFill>
                  <a:srgbClr val="FFFF00"/>
                </a:solidFill>
                <a:latin typeface="Arial" charset="0"/>
              </a:rPr>
              <a:t>.</a:t>
            </a:r>
            <a:endParaRPr lang="it-IT" sz="1600" dirty="0">
              <a:solidFill>
                <a:srgbClr val="FFFF00"/>
              </a:solidFill>
              <a:latin typeface="Arial" charset="0"/>
            </a:endParaRPr>
          </a:p>
        </p:txBody>
      </p:sp>
      <p:sp>
        <p:nvSpPr>
          <p:cNvPr id="13" name="Text Box 3"/>
          <p:cNvSpPr txBox="1">
            <a:spLocks noChangeArrowheads="1"/>
          </p:cNvSpPr>
          <p:nvPr/>
        </p:nvSpPr>
        <p:spPr bwMode="auto">
          <a:xfrm>
            <a:off x="321432" y="2967436"/>
            <a:ext cx="8424936" cy="2985433"/>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b="1" dirty="0" smtClean="0">
                <a:solidFill>
                  <a:srgbClr val="FFFF00"/>
                </a:solidFill>
                <a:latin typeface="Arial" charset="0"/>
              </a:rPr>
              <a:t>3.  Galleria </a:t>
            </a:r>
            <a:r>
              <a:rPr lang="it-IT" sz="2000" b="1" dirty="0">
                <a:solidFill>
                  <a:srgbClr val="FFFF00"/>
                </a:solidFill>
                <a:latin typeface="Arial" charset="0"/>
              </a:rPr>
              <a:t>a fronte instabile</a:t>
            </a:r>
          </a:p>
          <a:p>
            <a:pPr algn="just"/>
            <a:r>
              <a:rPr lang="it-IT" sz="1600" dirty="0">
                <a:solidFill>
                  <a:srgbClr val="FFFF00"/>
                </a:solidFill>
                <a:latin typeface="Arial" charset="0"/>
              </a:rPr>
              <a:t>L’instabilità progressiva del fronte di scavo è attribuibile ad una accentuazione dei fenomeni deformativi in campo plastico, che risultano immediati e più rilevanti, manifestandosi prima ancora che avvenga lo scavo, oltre il fronte stesso. Tali deformazioni producono un incremento dell’estensione della zona dell’ammasso decompressa in corrispondenza del fronte, dove si sviluppa un progressivo e rapido decadimento delle caratteristiche </a:t>
            </a:r>
            <a:r>
              <a:rPr lang="it-IT" sz="1600" dirty="0" err="1">
                <a:solidFill>
                  <a:srgbClr val="FFFF00"/>
                </a:solidFill>
                <a:latin typeface="Arial" charset="0"/>
              </a:rPr>
              <a:t>geomeccaniche</a:t>
            </a:r>
            <a:r>
              <a:rPr lang="it-IT" sz="1600" dirty="0">
                <a:solidFill>
                  <a:srgbClr val="FFFF00"/>
                </a:solidFill>
                <a:latin typeface="Arial" charset="0"/>
              </a:rPr>
              <a:t> del materiale. L’espansione della fascia di materiale decompresso al contorno del cavo deve essere contenuta prima dell’arrivo del fronte di scavo, e richiede pertanto interventi di </a:t>
            </a:r>
            <a:r>
              <a:rPr lang="it-IT" sz="1600" dirty="0" err="1">
                <a:solidFill>
                  <a:srgbClr val="FFFF00"/>
                </a:solidFill>
                <a:latin typeface="Arial" charset="0"/>
              </a:rPr>
              <a:t>preconsolidamento</a:t>
            </a:r>
            <a:r>
              <a:rPr lang="it-IT" sz="1600" dirty="0">
                <a:solidFill>
                  <a:srgbClr val="FFFF00"/>
                </a:solidFill>
                <a:latin typeface="Arial" charset="0"/>
              </a:rPr>
              <a:t> sistematici in avanzamento, che consentano di creare artificialmente l’effetto arco capace di far evolvere la situazione verso configurazioni di equilibrio stabile.</a:t>
            </a:r>
          </a:p>
        </p:txBody>
      </p:sp>
      <p:grpSp>
        <p:nvGrpSpPr>
          <p:cNvPr id="14" name="Group 24"/>
          <p:cNvGrpSpPr>
            <a:grpSpLocks/>
          </p:cNvGrpSpPr>
          <p:nvPr/>
        </p:nvGrpSpPr>
        <p:grpSpPr bwMode="auto">
          <a:xfrm>
            <a:off x="1392171" y="1731444"/>
            <a:ext cx="6248400" cy="1130301"/>
            <a:chOff x="802" y="1036"/>
            <a:chExt cx="3936" cy="712"/>
          </a:xfrm>
        </p:grpSpPr>
        <p:sp>
          <p:nvSpPr>
            <p:cNvPr id="15" name="Text Box 9"/>
            <p:cNvSpPr txBox="1">
              <a:spLocks noChangeArrowheads="1"/>
            </p:cNvSpPr>
            <p:nvPr/>
          </p:nvSpPr>
          <p:spPr bwMode="auto">
            <a:xfrm>
              <a:off x="802" y="1036"/>
              <a:ext cx="3936" cy="291"/>
            </a:xfrm>
            <a:prstGeom prst="rect">
              <a:avLst/>
            </a:prstGeom>
            <a:gradFill rotWithShape="0">
              <a:gsLst>
                <a:gs pos="0">
                  <a:schemeClr val="accent2"/>
                </a:gs>
                <a:gs pos="100000">
                  <a:schemeClr val="tx2"/>
                </a:gs>
              </a:gsLst>
              <a:path path="shape">
                <a:fillToRect l="50000" t="50000" r="50000" b="50000"/>
              </a:path>
            </a:gradFill>
            <a:ln w="38100">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r>
                <a:rPr lang="it-IT" sz="2400" b="1" dirty="0" smtClean="0">
                  <a:solidFill>
                    <a:srgbClr val="FFFF00"/>
                  </a:solidFill>
                </a:rPr>
                <a:t>FASE DIAGNOSI</a:t>
              </a:r>
              <a:endParaRPr lang="it-IT" sz="2400" b="1" dirty="0">
                <a:solidFill>
                  <a:srgbClr val="FFFF00"/>
                </a:solidFill>
              </a:endParaRPr>
            </a:p>
          </p:txBody>
        </p:sp>
        <p:sp>
          <p:nvSpPr>
            <p:cNvPr id="16" name="AutoShape 22"/>
            <p:cNvSpPr>
              <a:spLocks noChangeArrowheads="1"/>
            </p:cNvSpPr>
            <p:nvPr/>
          </p:nvSpPr>
          <p:spPr bwMode="auto">
            <a:xfrm>
              <a:off x="2313" y="1460"/>
              <a:ext cx="864" cy="288"/>
            </a:xfrm>
            <a:prstGeom prst="flowChartMerge">
              <a:avLst/>
            </a:prstGeom>
            <a:gradFill rotWithShape="0">
              <a:gsLst>
                <a:gs pos="0">
                  <a:schemeClr val="accent2"/>
                </a:gs>
                <a:gs pos="100000">
                  <a:schemeClr val="tx2"/>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it-IT"/>
            </a:p>
          </p:txBody>
        </p:sp>
      </p:grpSp>
      <p:grpSp>
        <p:nvGrpSpPr>
          <p:cNvPr id="17" name="Group 24"/>
          <p:cNvGrpSpPr>
            <a:grpSpLocks/>
          </p:cNvGrpSpPr>
          <p:nvPr/>
        </p:nvGrpSpPr>
        <p:grpSpPr bwMode="auto">
          <a:xfrm>
            <a:off x="1392171" y="1721142"/>
            <a:ext cx="6248400" cy="1130301"/>
            <a:chOff x="802" y="1036"/>
            <a:chExt cx="3936" cy="712"/>
          </a:xfrm>
        </p:grpSpPr>
        <p:sp>
          <p:nvSpPr>
            <p:cNvPr id="18" name="Text Box 9"/>
            <p:cNvSpPr txBox="1">
              <a:spLocks noChangeArrowheads="1"/>
            </p:cNvSpPr>
            <p:nvPr/>
          </p:nvSpPr>
          <p:spPr bwMode="auto">
            <a:xfrm>
              <a:off x="802" y="1036"/>
              <a:ext cx="3936" cy="291"/>
            </a:xfrm>
            <a:prstGeom prst="rect">
              <a:avLst/>
            </a:prstGeom>
            <a:gradFill rotWithShape="0">
              <a:gsLst>
                <a:gs pos="0">
                  <a:schemeClr val="accent2"/>
                </a:gs>
                <a:gs pos="100000">
                  <a:schemeClr val="tx2"/>
                </a:gs>
              </a:gsLst>
              <a:path path="shape">
                <a:fillToRect l="50000" t="50000" r="50000" b="50000"/>
              </a:path>
            </a:gradFill>
            <a:ln w="38100">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r>
                <a:rPr lang="it-IT" sz="2400" b="1" dirty="0" smtClean="0">
                  <a:solidFill>
                    <a:srgbClr val="FFFF00"/>
                  </a:solidFill>
                </a:rPr>
                <a:t>FASE DI TERAPIA</a:t>
              </a:r>
              <a:endParaRPr lang="it-IT" sz="2400" b="1" dirty="0">
                <a:solidFill>
                  <a:srgbClr val="FFFF00"/>
                </a:solidFill>
              </a:endParaRPr>
            </a:p>
          </p:txBody>
        </p:sp>
        <p:sp>
          <p:nvSpPr>
            <p:cNvPr id="19" name="AutoShape 22"/>
            <p:cNvSpPr>
              <a:spLocks noChangeArrowheads="1"/>
            </p:cNvSpPr>
            <p:nvPr/>
          </p:nvSpPr>
          <p:spPr bwMode="auto">
            <a:xfrm>
              <a:off x="2313" y="1460"/>
              <a:ext cx="864" cy="288"/>
            </a:xfrm>
            <a:prstGeom prst="flowChartMerge">
              <a:avLst/>
            </a:prstGeom>
            <a:gradFill rotWithShape="0">
              <a:gsLst>
                <a:gs pos="0">
                  <a:schemeClr val="accent2"/>
                </a:gs>
                <a:gs pos="100000">
                  <a:schemeClr val="tx2"/>
                </a:gs>
              </a:gsLst>
              <a:path path="shape">
                <a:fillToRect l="50000" t="50000" r="50000" b="50000"/>
              </a:path>
            </a:gradFill>
            <a:ln w="28575">
              <a:solidFill>
                <a:srgbClr val="FFFF00"/>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it-IT"/>
            </a:p>
          </p:txBody>
        </p:sp>
      </p:grpSp>
      <p:sp>
        <p:nvSpPr>
          <p:cNvPr id="23" name="Text Box 3"/>
          <p:cNvSpPr txBox="1">
            <a:spLocks noChangeArrowheads="1"/>
          </p:cNvSpPr>
          <p:nvPr/>
        </p:nvSpPr>
        <p:spPr bwMode="auto">
          <a:xfrm>
            <a:off x="323528" y="2990817"/>
            <a:ext cx="8424936" cy="1323439"/>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35921" dir="2700000" algn="ctr" rotWithShape="0">
              <a:schemeClr val="bg2"/>
            </a:outerShdw>
          </a:effectLst>
        </p:spPr>
        <p:txBody>
          <a:bodyPr wrap="square">
            <a:spAutoFit/>
          </a:bodyPr>
          <a:lstStyle/>
          <a:p>
            <a:pPr algn="just"/>
            <a:r>
              <a:rPr lang="it-IT" sz="2000" b="1" dirty="0">
                <a:solidFill>
                  <a:srgbClr val="FFFF00"/>
                </a:solidFill>
                <a:latin typeface="Arial" charset="0"/>
              </a:rPr>
              <a:t>Sulla base di quanto emerso in Fase di Diagnosi </a:t>
            </a:r>
            <a:r>
              <a:rPr lang="it-IT" sz="2000" b="1" dirty="0" smtClean="0">
                <a:solidFill>
                  <a:srgbClr val="FFFF00"/>
                </a:solidFill>
                <a:latin typeface="Arial" charset="0"/>
              </a:rPr>
              <a:t>vengono determinate </a:t>
            </a:r>
            <a:r>
              <a:rPr lang="it-IT" sz="2000" b="1" dirty="0">
                <a:solidFill>
                  <a:srgbClr val="FFFF00"/>
                </a:solidFill>
                <a:latin typeface="Arial" charset="0"/>
              </a:rPr>
              <a:t>le tipologie degli interventi previsti per le varie sezioni tipologiche, il campo di applicazione e le fasi esecutive per la loro realizzazione.</a:t>
            </a:r>
            <a:endParaRPr lang="it-IT" sz="1600" dirty="0">
              <a:solidFill>
                <a:srgbClr val="FFFF00"/>
              </a:solidFill>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095"/>
                                        </p:tgtEl>
                                        <p:attrNameLst>
                                          <p:attrName>style.visibility</p:attrName>
                                        </p:attrNameLst>
                                      </p:cBhvr>
                                      <p:to>
                                        <p:strVal val="visible"/>
                                      </p:to>
                                    </p:set>
                                    <p:animEffect transition="in" filter="barn(outHorizontal)">
                                      <p:cBhvr>
                                        <p:cTn id="7" dur="1000"/>
                                        <p:tgtEl>
                                          <p:spTgt spid="309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096"/>
                                        </p:tgtEl>
                                        <p:attrNameLst>
                                          <p:attrName>style.visibility</p:attrName>
                                        </p:attrNameLst>
                                      </p:cBhvr>
                                      <p:to>
                                        <p:strVal val="visible"/>
                                      </p:to>
                                    </p:set>
                                    <p:animEffect transition="in" filter="randombar(horizontal)">
                                      <p:cBhvr>
                                        <p:cTn id="12" dur="1000"/>
                                        <p:tgtEl>
                                          <p:spTgt spid="3096"/>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272" fill="hold" grpId="0" nodeType="click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ppt_w</p:attrName>
                                        </p:attrNameLst>
                                      </p:cBhvr>
                                      <p:tavLst>
                                        <p:tav tm="0">
                                          <p:val>
                                            <p:strVal val="2/3*#ppt_w"/>
                                          </p:val>
                                        </p:tav>
                                        <p:tav tm="100000">
                                          <p:val>
                                            <p:strVal val="#ppt_w"/>
                                          </p:val>
                                        </p:tav>
                                      </p:tavLst>
                                    </p:anim>
                                    <p:anim calcmode="lin" valueType="num">
                                      <p:cBhvr>
                                        <p:cTn id="18" dur="500" fill="hold"/>
                                        <p:tgtEl>
                                          <p:spTgt spid="3075"/>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307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27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strVal val="2/3*#ppt_w"/>
                                          </p:val>
                                        </p:tav>
                                        <p:tav tm="100000">
                                          <p:val>
                                            <p:strVal val="#ppt_w"/>
                                          </p:val>
                                        </p:tav>
                                      </p:tavLst>
                                    </p:anim>
                                    <p:anim calcmode="lin" valueType="num">
                                      <p:cBhvr>
                                        <p:cTn id="29" dur="500" fill="hold"/>
                                        <p:tgtEl>
                                          <p:spTgt spid="10"/>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23" presetClass="entr" presetSubtype="272"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2/3*#ppt_w"/>
                                          </p:val>
                                        </p:tav>
                                        <p:tav tm="100000">
                                          <p:val>
                                            <p:strVal val="#ppt_w"/>
                                          </p:val>
                                        </p:tav>
                                      </p:tavLst>
                                    </p:anim>
                                    <p:anim calcmode="lin" valueType="num">
                                      <p:cBhvr>
                                        <p:cTn id="35" dur="500" fill="hold"/>
                                        <p:tgtEl>
                                          <p:spTgt spid="11"/>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23" presetClass="entr" presetSubtype="272"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strVal val="2/3*#ppt_w"/>
                                          </p:val>
                                        </p:tav>
                                        <p:tav tm="100000">
                                          <p:val>
                                            <p:strVal val="#ppt_w"/>
                                          </p:val>
                                        </p:tav>
                                      </p:tavLst>
                                    </p:anim>
                                    <p:anim calcmode="lin" valueType="num">
                                      <p:cBhvr>
                                        <p:cTn id="41" dur="500" fill="hold"/>
                                        <p:tgtEl>
                                          <p:spTgt spid="12"/>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23" presetClass="entr" presetSubtype="272"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strVal val="2/3*#ppt_w"/>
                                          </p:val>
                                        </p:tav>
                                        <p:tav tm="100000">
                                          <p:val>
                                            <p:strVal val="#ppt_w"/>
                                          </p:val>
                                        </p:tav>
                                      </p:tavLst>
                                    </p:anim>
                                    <p:anim calcmode="lin" valueType="num">
                                      <p:cBhvr>
                                        <p:cTn id="47" dur="500" fill="hold"/>
                                        <p:tgtEl>
                                          <p:spTgt spid="13"/>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272"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strVal val="2/3*#ppt_w"/>
                                          </p:val>
                                        </p:tav>
                                        <p:tav tm="100000">
                                          <p:val>
                                            <p:strVal val="#ppt_w"/>
                                          </p:val>
                                        </p:tav>
                                      </p:tavLst>
                                    </p:anim>
                                    <p:anim calcmode="lin" valueType="num">
                                      <p:cBhvr>
                                        <p:cTn id="58" dur="500" fill="hold"/>
                                        <p:tgtEl>
                                          <p:spTgt spid="23"/>
                                        </p:tgtEl>
                                        <p:attrNameLst>
                                          <p:attrName>ppt_h</p:attrName>
                                        </p:attrNameLst>
                                      </p:cBhvr>
                                      <p:tavLst>
                                        <p:tav tm="0">
                                          <p:val>
                                            <p:strVal val="2/3*#ppt_h"/>
                                          </p:val>
                                        </p:tav>
                                        <p:tav tm="100000">
                                          <p:val>
                                            <p:strVal val="#ppt_h"/>
                                          </p:val>
                                        </p:tav>
                                      </p:tavLst>
                                    </p:anim>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10" grpId="0" animBg="1" autoUpdateAnimBg="0"/>
      <p:bldP spid="11" grpId="0" animBg="1" autoUpdateAnimBg="0"/>
      <p:bldP spid="12" grpId="0" animBg="1" autoUpdateAnimBg="0"/>
      <p:bldP spid="13" grpId="0" animBg="1" autoUpdateAnimBg="0"/>
      <p:bldP spid="23"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085800" y="473149"/>
            <a:ext cx="7086600" cy="609600"/>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800" dirty="0" smtClean="0">
                <a:solidFill>
                  <a:srgbClr val="FFFFCC"/>
                </a:solidFill>
              </a:rPr>
              <a:t>ELABORATI DI PROGETTO:</a:t>
            </a:r>
            <a:endParaRPr lang="it-IT" sz="2800" dirty="0">
              <a:solidFill>
                <a:srgbClr val="FFFFCC"/>
              </a:solidFill>
            </a:endParaRPr>
          </a:p>
        </p:txBody>
      </p:sp>
      <p:sp>
        <p:nvSpPr>
          <p:cNvPr id="65540" name="AutoShape 4"/>
          <p:cNvSpPr>
            <a:spLocks noChangeArrowheads="1"/>
          </p:cNvSpPr>
          <p:nvPr/>
        </p:nvSpPr>
        <p:spPr bwMode="auto">
          <a:xfrm>
            <a:off x="4102224" y="1166284"/>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1095153" y="1981200"/>
            <a:ext cx="7086600" cy="4648200"/>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295400" y="2209800"/>
            <a:ext cx="6477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800" b="1" dirty="0">
                <a:solidFill>
                  <a:srgbClr val="FFFF00"/>
                </a:solidFill>
                <a:latin typeface="Arial" charset="0"/>
              </a:rPr>
              <a:t> </a:t>
            </a:r>
            <a:r>
              <a:rPr lang="it-IT" sz="1800" b="1" dirty="0" smtClean="0">
                <a:solidFill>
                  <a:srgbClr val="FFFF00"/>
                </a:solidFill>
                <a:latin typeface="Arial" charset="0"/>
              </a:rPr>
              <a:t>PLANIMETRIA DI INQUADRAMENTO</a:t>
            </a:r>
            <a:endParaRPr lang="it-IT" sz="1800" b="1" dirty="0">
              <a:solidFill>
                <a:srgbClr val="FFFF00"/>
              </a:solidFill>
              <a:latin typeface="Arial" charset="0"/>
            </a:endParaRPr>
          </a:p>
        </p:txBody>
      </p:sp>
      <p:sp>
        <p:nvSpPr>
          <p:cNvPr id="65544" name="Text Box 8"/>
          <p:cNvSpPr txBox="1">
            <a:spLocks noChangeArrowheads="1"/>
          </p:cNvSpPr>
          <p:nvPr/>
        </p:nvSpPr>
        <p:spPr bwMode="auto">
          <a:xfrm>
            <a:off x="1295400" y="5791200"/>
            <a:ext cx="6019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600" b="1" dirty="0" smtClean="0">
                <a:solidFill>
                  <a:srgbClr val="FFFF00"/>
                </a:solidFill>
                <a:latin typeface="Arial" charset="0"/>
              </a:rPr>
              <a:t> </a:t>
            </a:r>
            <a:r>
              <a:rPr lang="it-IT" sz="1800" b="1" dirty="0">
                <a:solidFill>
                  <a:srgbClr val="FFFF00"/>
                </a:solidFill>
                <a:latin typeface="Arial" charset="0"/>
              </a:rPr>
              <a:t>SEZIONI TIPO CARPENTERIE</a:t>
            </a:r>
            <a:endParaRPr lang="it-IT" sz="1600" b="1" dirty="0">
              <a:solidFill>
                <a:srgbClr val="FFFF00"/>
              </a:solidFill>
              <a:latin typeface="Arial" charset="0"/>
            </a:endParaRPr>
          </a:p>
        </p:txBody>
      </p:sp>
      <p:sp>
        <p:nvSpPr>
          <p:cNvPr id="65545" name="Text Box 9"/>
          <p:cNvSpPr txBox="1">
            <a:spLocks noChangeArrowheads="1"/>
          </p:cNvSpPr>
          <p:nvPr/>
        </p:nvSpPr>
        <p:spPr bwMode="auto">
          <a:xfrm>
            <a:off x="1295400" y="3581400"/>
            <a:ext cx="7010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800" b="1" dirty="0">
                <a:solidFill>
                  <a:srgbClr val="FFFF00"/>
                </a:solidFill>
                <a:latin typeface="Arial" charset="0"/>
              </a:rPr>
              <a:t> </a:t>
            </a:r>
            <a:r>
              <a:rPr lang="it-IT" sz="1800" b="1" dirty="0" smtClean="0">
                <a:solidFill>
                  <a:srgbClr val="FFFF00"/>
                </a:solidFill>
                <a:latin typeface="Arial" charset="0"/>
              </a:rPr>
              <a:t>PIANO DI MONITORAGGIO IN CORSO D’OPERA</a:t>
            </a:r>
            <a:endParaRPr lang="it-IT" sz="1800" b="1" dirty="0">
              <a:solidFill>
                <a:srgbClr val="FFCC00"/>
              </a:solidFill>
              <a:latin typeface="Arial" charset="0"/>
            </a:endParaRPr>
          </a:p>
          <a:p>
            <a:pPr algn="l">
              <a:spcBef>
                <a:spcPct val="0"/>
              </a:spcBef>
            </a:pPr>
            <a:r>
              <a:rPr lang="it-IT" sz="1800" b="1" dirty="0">
                <a:solidFill>
                  <a:srgbClr val="FFCC00"/>
                </a:solidFill>
                <a:latin typeface="Arial" charset="0"/>
              </a:rPr>
              <a:t>         </a:t>
            </a:r>
          </a:p>
        </p:txBody>
      </p:sp>
      <p:sp>
        <p:nvSpPr>
          <p:cNvPr id="65546" name="Text Box 10"/>
          <p:cNvSpPr txBox="1">
            <a:spLocks noChangeArrowheads="1"/>
          </p:cNvSpPr>
          <p:nvPr/>
        </p:nvSpPr>
        <p:spPr bwMode="auto">
          <a:xfrm>
            <a:off x="1295400" y="4343400"/>
            <a:ext cx="6731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800" b="1" dirty="0" smtClean="0">
                <a:solidFill>
                  <a:srgbClr val="FFFF00"/>
                </a:solidFill>
                <a:latin typeface="Arial" charset="0"/>
              </a:rPr>
              <a:t> LINEE GUIDA APPLICAZIONE SEZIONI E VARIABILITA’</a:t>
            </a:r>
            <a:endParaRPr lang="it-IT" sz="1800" b="1" dirty="0">
              <a:solidFill>
                <a:srgbClr val="FFCC00"/>
              </a:solidFill>
              <a:latin typeface="Arial" charset="0"/>
            </a:endParaRPr>
          </a:p>
        </p:txBody>
      </p:sp>
      <p:sp>
        <p:nvSpPr>
          <p:cNvPr id="65547" name="Text Box 11"/>
          <p:cNvSpPr txBox="1">
            <a:spLocks noChangeArrowheads="1"/>
          </p:cNvSpPr>
          <p:nvPr/>
        </p:nvSpPr>
        <p:spPr bwMode="auto">
          <a:xfrm>
            <a:off x="1295400" y="5105400"/>
            <a:ext cx="678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600" b="1" dirty="0">
                <a:solidFill>
                  <a:srgbClr val="FFFF00"/>
                </a:solidFill>
                <a:latin typeface="Arial" charset="0"/>
              </a:rPr>
              <a:t> </a:t>
            </a:r>
            <a:r>
              <a:rPr lang="it-IT" sz="1800" b="1" dirty="0">
                <a:solidFill>
                  <a:srgbClr val="FFFF00"/>
                </a:solidFill>
                <a:latin typeface="Arial" charset="0"/>
              </a:rPr>
              <a:t> SEZIONI TIPO DI SCAVO E CONSOLIDAMENTO</a:t>
            </a:r>
            <a:endParaRPr lang="it-IT" sz="1800" b="1" dirty="0">
              <a:solidFill>
                <a:srgbClr val="FFCC00"/>
              </a:solidFill>
              <a:latin typeface="Arial" charset="0"/>
            </a:endParaRPr>
          </a:p>
        </p:txBody>
      </p:sp>
      <p:sp>
        <p:nvSpPr>
          <p:cNvPr id="65548" name="Text Box 12"/>
          <p:cNvSpPr txBox="1">
            <a:spLocks noChangeArrowheads="1"/>
          </p:cNvSpPr>
          <p:nvPr/>
        </p:nvSpPr>
        <p:spPr bwMode="auto">
          <a:xfrm>
            <a:off x="1295400" y="2895600"/>
            <a:ext cx="62404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buFontTx/>
              <a:buChar char="•"/>
            </a:pPr>
            <a:r>
              <a:rPr lang="it-IT" sz="1600" b="1" dirty="0">
                <a:solidFill>
                  <a:srgbClr val="FFFF00"/>
                </a:solidFill>
                <a:latin typeface="Arial" charset="0"/>
              </a:rPr>
              <a:t> </a:t>
            </a:r>
            <a:r>
              <a:rPr lang="it-IT" sz="1800" b="1" dirty="0" smtClean="0">
                <a:solidFill>
                  <a:srgbClr val="FFFF00"/>
                </a:solidFill>
                <a:latin typeface="Arial" charset="0"/>
              </a:rPr>
              <a:t>PROFILO GEOMECCANICO</a:t>
            </a:r>
            <a:endParaRPr lang="it-IT" sz="1800" b="1" dirty="0">
              <a:solidFill>
                <a:srgbClr val="FFFF00"/>
              </a:solidFill>
              <a:latin typeface="Arial" charset="0"/>
            </a:endParaRPr>
          </a:p>
        </p:txBody>
      </p:sp>
      <p:pic>
        <p:nvPicPr>
          <p:cNvPr id="65584" name="Picture 48"/>
          <p:cNvPicPr>
            <a:picLocks noChangeAspect="1" noChangeArrowheads="1"/>
          </p:cNvPicPr>
          <p:nvPr/>
        </p:nvPicPr>
        <p:blipFill rotWithShape="1">
          <a:blip r:embed="rId3">
            <a:extLst>
              <a:ext uri="{28A0092B-C50C-407E-A947-70E740481C1C}">
                <a14:useLocalDpi xmlns:a14="http://schemas.microsoft.com/office/drawing/2010/main" val="0"/>
              </a:ext>
            </a:extLst>
          </a:blip>
          <a:srcRect l="19755" t="13133" r="8659" b="21435"/>
          <a:stretch/>
        </p:blipFill>
        <p:spPr bwMode="auto">
          <a:xfrm>
            <a:off x="1187624" y="2209800"/>
            <a:ext cx="6932754" cy="4171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86" name="Picture 50"/>
          <p:cNvPicPr>
            <a:picLocks noChangeAspect="1" noChangeArrowheads="1"/>
          </p:cNvPicPr>
          <p:nvPr/>
        </p:nvPicPr>
        <p:blipFill rotWithShape="1">
          <a:blip r:embed="rId4">
            <a:extLst>
              <a:ext uri="{28A0092B-C50C-407E-A947-70E740481C1C}">
                <a14:useLocalDpi xmlns:a14="http://schemas.microsoft.com/office/drawing/2010/main" val="0"/>
              </a:ext>
            </a:extLst>
          </a:blip>
          <a:srcRect l="17737" t="10735" r="12386" b="7635"/>
          <a:stretch/>
        </p:blipFill>
        <p:spPr bwMode="auto">
          <a:xfrm>
            <a:off x="1300620" y="2101273"/>
            <a:ext cx="6725780" cy="441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87" name="Picture 51"/>
          <p:cNvPicPr>
            <a:picLocks noChangeAspect="1" noChangeArrowheads="1"/>
          </p:cNvPicPr>
          <p:nvPr/>
        </p:nvPicPr>
        <p:blipFill rotWithShape="1">
          <a:blip r:embed="rId5">
            <a:extLst>
              <a:ext uri="{28A0092B-C50C-407E-A947-70E740481C1C}">
                <a14:useLocalDpi xmlns:a14="http://schemas.microsoft.com/office/drawing/2010/main" val="0"/>
              </a:ext>
            </a:extLst>
          </a:blip>
          <a:srcRect l="8984" t="13190" r="35474" b="20112"/>
          <a:stretch/>
        </p:blipFill>
        <p:spPr bwMode="auto">
          <a:xfrm>
            <a:off x="1333020" y="2038991"/>
            <a:ext cx="6713542" cy="4532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88" name="Picture 52"/>
          <p:cNvPicPr>
            <a:picLocks noChangeAspect="1" noChangeArrowheads="1"/>
          </p:cNvPicPr>
          <p:nvPr/>
        </p:nvPicPr>
        <p:blipFill rotWithShape="1">
          <a:blip r:embed="rId6">
            <a:extLst>
              <a:ext uri="{28A0092B-C50C-407E-A947-70E740481C1C}">
                <a14:useLocalDpi xmlns:a14="http://schemas.microsoft.com/office/drawing/2010/main" val="0"/>
              </a:ext>
            </a:extLst>
          </a:blip>
          <a:srcRect l="27090" t="16187" r="29053" b="19544"/>
          <a:stretch/>
        </p:blipFill>
        <p:spPr bwMode="auto">
          <a:xfrm>
            <a:off x="1568873" y="2042945"/>
            <a:ext cx="6408712" cy="4627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90" name="Picture 54"/>
          <p:cNvPicPr>
            <a:picLocks noChangeAspect="1" noChangeArrowheads="1"/>
          </p:cNvPicPr>
          <p:nvPr/>
        </p:nvPicPr>
        <p:blipFill rotWithShape="1">
          <a:blip r:embed="rId7">
            <a:extLst>
              <a:ext uri="{28A0092B-C50C-407E-A947-70E740481C1C}">
                <a14:useLocalDpi xmlns:a14="http://schemas.microsoft.com/office/drawing/2010/main" val="0"/>
              </a:ext>
            </a:extLst>
          </a:blip>
          <a:srcRect l="14638" t="23642" r="46556" b="9173"/>
          <a:stretch/>
        </p:blipFill>
        <p:spPr bwMode="auto">
          <a:xfrm>
            <a:off x="1259632" y="2060848"/>
            <a:ext cx="6717393" cy="453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cTn>
                              </p:par>
                            </p:childTnLst>
                          </p:cTn>
                        </p:par>
                        <p:par>
                          <p:cTn id="24" fill="hold">
                            <p:stCondLst>
                              <p:cond delay="500"/>
                            </p:stCondLst>
                            <p:childTnLst>
                              <p:par>
                                <p:cTn id="25" presetID="42" presetClass="entr" presetSubtype="0" fill="hold" nodeType="afterEffect">
                                  <p:stCondLst>
                                    <p:cond delay="500"/>
                                  </p:stCondLst>
                                  <p:childTnLst>
                                    <p:set>
                                      <p:cBhvr>
                                        <p:cTn id="26" dur="1" fill="hold">
                                          <p:stCondLst>
                                            <p:cond delay="0"/>
                                          </p:stCondLst>
                                        </p:cTn>
                                        <p:tgtEl>
                                          <p:spTgt spid="65586"/>
                                        </p:tgtEl>
                                        <p:attrNameLst>
                                          <p:attrName>style.visibility</p:attrName>
                                        </p:attrNameLst>
                                      </p:cBhvr>
                                      <p:to>
                                        <p:strVal val="visible"/>
                                      </p:to>
                                    </p:set>
                                    <p:animEffect transition="in" filter="fade">
                                      <p:cBhvr>
                                        <p:cTn id="27" dur="2000"/>
                                        <p:tgtEl>
                                          <p:spTgt spid="65586"/>
                                        </p:tgtEl>
                                      </p:cBhvr>
                                    </p:animEffect>
                                    <p:anim calcmode="lin" valueType="num">
                                      <p:cBhvr>
                                        <p:cTn id="28" dur="2000" fill="hold"/>
                                        <p:tgtEl>
                                          <p:spTgt spid="65586"/>
                                        </p:tgtEl>
                                        <p:attrNameLst>
                                          <p:attrName>ppt_x</p:attrName>
                                        </p:attrNameLst>
                                      </p:cBhvr>
                                      <p:tavLst>
                                        <p:tav tm="0">
                                          <p:val>
                                            <p:strVal val="#ppt_x"/>
                                          </p:val>
                                        </p:tav>
                                        <p:tav tm="100000">
                                          <p:val>
                                            <p:strVal val="#ppt_x"/>
                                          </p:val>
                                        </p:tav>
                                      </p:tavLst>
                                    </p:anim>
                                    <p:anim calcmode="lin" valueType="num">
                                      <p:cBhvr>
                                        <p:cTn id="29" dur="2000" fill="hold"/>
                                        <p:tgtEl>
                                          <p:spTgt spid="65586"/>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65586"/>
                                        </p:tgtEl>
                                        <p:attrNameLst>
                                          <p:attrName>style.visibility</p:attrName>
                                        </p:attrNameLst>
                                      </p:cBhvr>
                                      <p:to>
                                        <p:strVal val="hidden"/>
                                      </p:to>
                                    </p:set>
                                  </p:sub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5548"/>
                                        </p:tgtEl>
                                        <p:attrNameLst>
                                          <p:attrName>style.visibility</p:attrName>
                                        </p:attrNameLst>
                                      </p:cBhvr>
                                      <p:to>
                                        <p:strVal val="visible"/>
                                      </p:to>
                                    </p:set>
                                    <p:animEffect transition="in" filter="wipe(left)">
                                      <p:cBhvr>
                                        <p:cTn id="34" dur="500"/>
                                        <p:tgtEl>
                                          <p:spTgt spid="65548"/>
                                        </p:tgtEl>
                                      </p:cBhvr>
                                    </p:animEffect>
                                  </p:childTnLst>
                                </p:cTn>
                              </p:par>
                            </p:childTnLst>
                          </p:cTn>
                        </p:par>
                        <p:par>
                          <p:cTn id="35" fill="hold" nodeType="withGroup">
                            <p:stCondLst>
                              <p:cond delay="500"/>
                            </p:stCondLst>
                            <p:childTnLst>
                              <p:par>
                                <p:cTn id="36" presetID="10" presetClass="entr" presetSubtype="0" fill="hold" nodeType="afterEffect">
                                  <p:stCondLst>
                                    <p:cond delay="2000"/>
                                  </p:stCondLst>
                                  <p:childTnLst>
                                    <p:set>
                                      <p:cBhvr>
                                        <p:cTn id="37" dur="1" fill="hold">
                                          <p:stCondLst>
                                            <p:cond delay="0"/>
                                          </p:stCondLst>
                                        </p:cTn>
                                        <p:tgtEl>
                                          <p:spTgt spid="65584"/>
                                        </p:tgtEl>
                                        <p:attrNameLst>
                                          <p:attrName>style.visibility</p:attrName>
                                        </p:attrNameLst>
                                      </p:cBhvr>
                                      <p:to>
                                        <p:strVal val="visible"/>
                                      </p:to>
                                    </p:set>
                                    <p:animEffect transition="in" filter="fade">
                                      <p:cBhvr>
                                        <p:cTn id="38" dur="2000"/>
                                        <p:tgtEl>
                                          <p:spTgt spid="65584"/>
                                        </p:tgtEl>
                                      </p:cBhvr>
                                    </p:animEffect>
                                  </p:childTnLst>
                                  <p:subTnLst>
                                    <p:set>
                                      <p:cBhvr override="childStyle">
                                        <p:cTn dur="1" fill="hold" display="0" masterRel="nextClick" afterEffect="1"/>
                                        <p:tgtEl>
                                          <p:spTgt spid="65584"/>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left)">
                                      <p:cBhvr>
                                        <p:cTn id="43" dur="500"/>
                                        <p:tgtEl>
                                          <p:spTgt spid="65545"/>
                                        </p:tgtEl>
                                      </p:cBhvr>
                                    </p:animEffect>
                                  </p:childTnLst>
                                </p:cTn>
                              </p:par>
                            </p:childTnLst>
                          </p:cTn>
                        </p:par>
                        <p:par>
                          <p:cTn id="44" fill="hold" nodeType="withGroup">
                            <p:stCondLst>
                              <p:cond delay="500"/>
                            </p:stCondLst>
                            <p:childTnLst>
                              <p:par>
                                <p:cTn id="45" presetID="10" presetClass="entr" presetSubtype="0" fill="hold" nodeType="afterEffect">
                                  <p:stCondLst>
                                    <p:cond delay="2000"/>
                                  </p:stCondLst>
                                  <p:childTnLst>
                                    <p:set>
                                      <p:cBhvr>
                                        <p:cTn id="46" dur="1" fill="hold">
                                          <p:stCondLst>
                                            <p:cond delay="0"/>
                                          </p:stCondLst>
                                        </p:cTn>
                                        <p:tgtEl>
                                          <p:spTgt spid="65587"/>
                                        </p:tgtEl>
                                        <p:attrNameLst>
                                          <p:attrName>style.visibility</p:attrName>
                                        </p:attrNameLst>
                                      </p:cBhvr>
                                      <p:to>
                                        <p:strVal val="visible"/>
                                      </p:to>
                                    </p:set>
                                    <p:animEffect transition="in" filter="fade">
                                      <p:cBhvr>
                                        <p:cTn id="47" dur="2000"/>
                                        <p:tgtEl>
                                          <p:spTgt spid="65587"/>
                                        </p:tgtEl>
                                      </p:cBhvr>
                                    </p:animEffect>
                                  </p:childTnLst>
                                  <p:subTnLst>
                                    <p:set>
                                      <p:cBhvr override="childStyle">
                                        <p:cTn dur="1" fill="hold" display="0" masterRel="nextClick" afterEffect="1"/>
                                        <p:tgtEl>
                                          <p:spTgt spid="65587"/>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5546"/>
                                        </p:tgtEl>
                                        <p:attrNameLst>
                                          <p:attrName>style.visibility</p:attrName>
                                        </p:attrNameLst>
                                      </p:cBhvr>
                                      <p:to>
                                        <p:strVal val="visible"/>
                                      </p:to>
                                    </p:set>
                                    <p:animEffect transition="in" filter="wipe(left)">
                                      <p:cBhvr>
                                        <p:cTn id="52" dur="500"/>
                                        <p:tgtEl>
                                          <p:spTgt spid="6554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5547"/>
                                        </p:tgtEl>
                                        <p:attrNameLst>
                                          <p:attrName>style.visibility</p:attrName>
                                        </p:attrNameLst>
                                      </p:cBhvr>
                                      <p:to>
                                        <p:strVal val="visible"/>
                                      </p:to>
                                    </p:set>
                                    <p:animEffect transition="in" filter="wipe(left)">
                                      <p:cBhvr>
                                        <p:cTn id="57" dur="500"/>
                                        <p:tgtEl>
                                          <p:spTgt spid="65547"/>
                                        </p:tgtEl>
                                      </p:cBhvr>
                                    </p:animEffect>
                                  </p:childTnLst>
                                </p:cTn>
                              </p:par>
                            </p:childTnLst>
                          </p:cTn>
                        </p:par>
                        <p:par>
                          <p:cTn id="58" fill="hold" nodeType="withGroup">
                            <p:stCondLst>
                              <p:cond delay="500"/>
                            </p:stCondLst>
                            <p:childTnLst>
                              <p:par>
                                <p:cTn id="59" presetID="10" presetClass="entr" presetSubtype="0" fill="hold" nodeType="afterEffect">
                                  <p:stCondLst>
                                    <p:cond delay="2000"/>
                                  </p:stCondLst>
                                  <p:childTnLst>
                                    <p:set>
                                      <p:cBhvr>
                                        <p:cTn id="60" dur="1" fill="hold">
                                          <p:stCondLst>
                                            <p:cond delay="0"/>
                                          </p:stCondLst>
                                        </p:cTn>
                                        <p:tgtEl>
                                          <p:spTgt spid="65588"/>
                                        </p:tgtEl>
                                        <p:attrNameLst>
                                          <p:attrName>style.visibility</p:attrName>
                                        </p:attrNameLst>
                                      </p:cBhvr>
                                      <p:to>
                                        <p:strVal val="visible"/>
                                      </p:to>
                                    </p:set>
                                    <p:animEffect transition="in" filter="fade">
                                      <p:cBhvr>
                                        <p:cTn id="61" dur="2000"/>
                                        <p:tgtEl>
                                          <p:spTgt spid="65588"/>
                                        </p:tgtEl>
                                      </p:cBhvr>
                                    </p:animEffect>
                                  </p:childTnLst>
                                  <p:subTnLst>
                                    <p:set>
                                      <p:cBhvr override="childStyle">
                                        <p:cTn dur="1" fill="hold" display="0" masterRel="nextClick" afterEffect="1"/>
                                        <p:tgtEl>
                                          <p:spTgt spid="65588"/>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5544"/>
                                        </p:tgtEl>
                                        <p:attrNameLst>
                                          <p:attrName>style.visibility</p:attrName>
                                        </p:attrNameLst>
                                      </p:cBhvr>
                                      <p:to>
                                        <p:strVal val="visible"/>
                                      </p:to>
                                    </p:set>
                                    <p:animEffect transition="in" filter="wipe(left)">
                                      <p:cBhvr>
                                        <p:cTn id="66" dur="500"/>
                                        <p:tgtEl>
                                          <p:spTgt spid="65544"/>
                                        </p:tgtEl>
                                      </p:cBhvr>
                                    </p:animEffect>
                                  </p:childTnLst>
                                </p:cTn>
                              </p:par>
                            </p:childTnLst>
                          </p:cTn>
                        </p:par>
                        <p:par>
                          <p:cTn id="67" fill="hold">
                            <p:stCondLst>
                              <p:cond delay="500"/>
                            </p:stCondLst>
                            <p:childTnLst>
                              <p:par>
                                <p:cTn id="68" presetID="10" presetClass="entr" presetSubtype="0" fill="hold" nodeType="afterEffect">
                                  <p:stCondLst>
                                    <p:cond delay="2000"/>
                                  </p:stCondLst>
                                  <p:childTnLst>
                                    <p:set>
                                      <p:cBhvr>
                                        <p:cTn id="69" dur="1" fill="hold">
                                          <p:stCondLst>
                                            <p:cond delay="0"/>
                                          </p:stCondLst>
                                        </p:cTn>
                                        <p:tgtEl>
                                          <p:spTgt spid="65590"/>
                                        </p:tgtEl>
                                        <p:attrNameLst>
                                          <p:attrName>style.visibility</p:attrName>
                                        </p:attrNameLst>
                                      </p:cBhvr>
                                      <p:to>
                                        <p:strVal val="visible"/>
                                      </p:to>
                                    </p:set>
                                    <p:animEffect transition="in" filter="fade">
                                      <p:cBhvr>
                                        <p:cTn id="70" dur="2000"/>
                                        <p:tgtEl>
                                          <p:spTgt spid="65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P spid="65544" grpId="0" autoUpdateAnimBg="0"/>
      <p:bldP spid="65545" grpId="0" autoUpdateAnimBg="0"/>
      <p:bldP spid="65546" grpId="0" autoUpdateAnimBg="0"/>
      <p:bldP spid="65547" grpId="0" autoUpdateAnimBg="0"/>
      <p:bldP spid="6554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6563" name="Rectangle 3"/>
          <p:cNvSpPr>
            <a:spLocks noChangeArrowheads="1"/>
          </p:cNvSpPr>
          <p:nvPr/>
        </p:nvSpPr>
        <p:spPr bwMode="auto">
          <a:xfrm>
            <a:off x="941784" y="304800"/>
            <a:ext cx="7086600" cy="609600"/>
          </a:xfrm>
          <a:prstGeom prst="rect">
            <a:avLst/>
          </a:prstGeom>
          <a:gradFill rotWithShape="0">
            <a:gsLst>
              <a:gs pos="0">
                <a:schemeClr val="tx1"/>
              </a:gs>
              <a:gs pos="100000">
                <a:schemeClr val="accent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3200" dirty="0" smtClean="0">
                <a:solidFill>
                  <a:srgbClr val="FFFFCC"/>
                </a:solidFill>
              </a:rPr>
              <a:t>TECNICHE DI SCAVO</a:t>
            </a:r>
            <a:endParaRPr lang="it-IT" sz="3200" dirty="0">
              <a:solidFill>
                <a:srgbClr val="FFFFCC"/>
              </a:solidFill>
            </a:endParaRPr>
          </a:p>
        </p:txBody>
      </p:sp>
      <p:sp>
        <p:nvSpPr>
          <p:cNvPr id="66564" name="AutoShape 4"/>
          <p:cNvSpPr>
            <a:spLocks noChangeArrowheads="1"/>
          </p:cNvSpPr>
          <p:nvPr/>
        </p:nvSpPr>
        <p:spPr bwMode="auto">
          <a:xfrm>
            <a:off x="3995936" y="990600"/>
            <a:ext cx="762000" cy="609600"/>
          </a:xfrm>
          <a:prstGeom prst="downArrow">
            <a:avLst>
              <a:gd name="adj1" fmla="val 50000"/>
              <a:gd name="adj2" fmla="val 25000"/>
            </a:avLst>
          </a:prstGeom>
          <a:gradFill rotWithShape="0">
            <a:gsLst>
              <a:gs pos="0">
                <a:srgbClr val="FF7517"/>
              </a:gs>
              <a:gs pos="50000">
                <a:srgbClr val="FFFF00"/>
              </a:gs>
              <a:gs pos="100000">
                <a:srgbClr val="FF7517"/>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6565" name="Rectangle 5"/>
          <p:cNvSpPr>
            <a:spLocks noChangeArrowheads="1"/>
          </p:cNvSpPr>
          <p:nvPr/>
        </p:nvSpPr>
        <p:spPr bwMode="auto">
          <a:xfrm>
            <a:off x="827584" y="1676400"/>
            <a:ext cx="7402016" cy="1657529"/>
          </a:xfrm>
          <a:prstGeom prst="rect">
            <a:avLst/>
          </a:prstGeom>
          <a:gradFill rotWithShape="0">
            <a:gsLst>
              <a:gs pos="0">
                <a:schemeClr val="tx2"/>
              </a:gs>
              <a:gs pos="100000">
                <a:srgbClr val="000099"/>
              </a:gs>
            </a:gsLst>
            <a:lin ang="5400000" scaled="1"/>
          </a:gradFill>
          <a:ln w="38100">
            <a:solidFill>
              <a:srgbClr val="FFFF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6566" name="Text Box 6"/>
          <p:cNvSpPr txBox="1">
            <a:spLocks noChangeArrowheads="1"/>
          </p:cNvSpPr>
          <p:nvPr/>
        </p:nvSpPr>
        <p:spPr bwMode="auto">
          <a:xfrm>
            <a:off x="3048000" y="1752600"/>
            <a:ext cx="25017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pPr>
            <a:r>
              <a:rPr lang="it-IT" sz="2000" u="sng" dirty="0" smtClean="0">
                <a:solidFill>
                  <a:srgbClr val="D7D200"/>
                </a:solidFill>
              </a:rPr>
              <a:t>TRADIZIONALE :</a:t>
            </a:r>
            <a:endParaRPr lang="it-IT" sz="2000" u="sng" dirty="0">
              <a:solidFill>
                <a:srgbClr val="D7D200"/>
              </a:solidFill>
            </a:endParaRPr>
          </a:p>
        </p:txBody>
      </p:sp>
      <p:sp>
        <p:nvSpPr>
          <p:cNvPr id="66567" name="Text Box 7"/>
          <p:cNvSpPr txBox="1">
            <a:spLocks noChangeArrowheads="1"/>
          </p:cNvSpPr>
          <p:nvPr/>
        </p:nvSpPr>
        <p:spPr bwMode="auto">
          <a:xfrm>
            <a:off x="1259632" y="2133600"/>
            <a:ext cx="667625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600" b="1" dirty="0" smtClean="0">
                <a:solidFill>
                  <a:schemeClr val="bg1"/>
                </a:solidFill>
                <a:latin typeface="Arial" charset="0"/>
              </a:rPr>
              <a:t>Identifica </a:t>
            </a:r>
            <a:r>
              <a:rPr lang="it-IT" sz="1600" b="1" dirty="0">
                <a:solidFill>
                  <a:schemeClr val="bg1"/>
                </a:solidFill>
                <a:latin typeface="Arial" charset="0"/>
              </a:rPr>
              <a:t>un complesso di metodologie e di tecniche il cui elemento comune è la prevalenza del fattore umano rispetto ai mezzi meccanici, che rivestono un ruolo di supporto e </a:t>
            </a:r>
            <a:r>
              <a:rPr lang="it-IT" sz="1600" b="1" dirty="0" smtClean="0">
                <a:solidFill>
                  <a:schemeClr val="bg1"/>
                </a:solidFill>
                <a:latin typeface="Arial" charset="0"/>
              </a:rPr>
              <a:t>che vengono impiegati </a:t>
            </a:r>
            <a:r>
              <a:rPr lang="it-IT" sz="1600" b="1" dirty="0">
                <a:solidFill>
                  <a:schemeClr val="bg1"/>
                </a:solidFill>
                <a:latin typeface="Arial" charset="0"/>
              </a:rPr>
              <a:t>in </a:t>
            </a:r>
            <a:r>
              <a:rPr lang="it-IT" sz="1600" b="1" dirty="0" smtClean="0">
                <a:solidFill>
                  <a:schemeClr val="bg1"/>
                </a:solidFill>
                <a:latin typeface="Arial" charset="0"/>
              </a:rPr>
              <a:t>momenti diversi della costruzione del tunnel. </a:t>
            </a:r>
            <a:endParaRPr lang="it-IT" sz="1600" b="1" dirty="0">
              <a:solidFill>
                <a:schemeClr val="bg1"/>
              </a:solidFill>
              <a:latin typeface="Arial" charset="0"/>
            </a:endParaRPr>
          </a:p>
        </p:txBody>
      </p:sp>
      <p:sp>
        <p:nvSpPr>
          <p:cNvPr id="66568" name="AutoShape 8"/>
          <p:cNvSpPr>
            <a:spLocks noChangeArrowheads="1"/>
          </p:cNvSpPr>
          <p:nvPr/>
        </p:nvSpPr>
        <p:spPr bwMode="auto">
          <a:xfrm>
            <a:off x="4067944" y="3518520"/>
            <a:ext cx="727844" cy="630560"/>
          </a:xfrm>
          <a:prstGeom prst="downArrow">
            <a:avLst>
              <a:gd name="adj1" fmla="val 50000"/>
              <a:gd name="adj2" fmla="val 32500"/>
            </a:avLst>
          </a:prstGeom>
          <a:gradFill rotWithShape="0">
            <a:gsLst>
              <a:gs pos="0">
                <a:srgbClr val="FF7517"/>
              </a:gs>
              <a:gs pos="50000">
                <a:srgbClr val="FFFF00"/>
              </a:gs>
              <a:gs pos="100000">
                <a:srgbClr val="FF7517"/>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6569" name="Rectangle 9"/>
          <p:cNvSpPr>
            <a:spLocks noChangeArrowheads="1"/>
          </p:cNvSpPr>
          <p:nvPr/>
        </p:nvSpPr>
        <p:spPr bwMode="auto">
          <a:xfrm>
            <a:off x="827584" y="4268688"/>
            <a:ext cx="7389688" cy="2256656"/>
          </a:xfrm>
          <a:prstGeom prst="rect">
            <a:avLst/>
          </a:prstGeom>
          <a:gradFill rotWithShape="0">
            <a:gsLst>
              <a:gs pos="0">
                <a:schemeClr val="tx2"/>
              </a:gs>
              <a:gs pos="100000">
                <a:srgbClr val="000099"/>
              </a:gs>
            </a:gsLst>
            <a:lin ang="5400000" scaled="1"/>
          </a:gradFill>
          <a:ln w="38100">
            <a:solidFill>
              <a:srgbClr val="FFFF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6570" name="Text Box 10"/>
          <p:cNvSpPr txBox="1">
            <a:spLocks noChangeArrowheads="1"/>
          </p:cNvSpPr>
          <p:nvPr/>
        </p:nvSpPr>
        <p:spPr bwMode="auto">
          <a:xfrm>
            <a:off x="3048000" y="4365104"/>
            <a:ext cx="46783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lang="it-IT" sz="2000" u="sng" dirty="0" smtClean="0">
                <a:solidFill>
                  <a:srgbClr val="D7D200"/>
                </a:solidFill>
              </a:rPr>
              <a:t> MECCANIZZATO :</a:t>
            </a:r>
            <a:endParaRPr lang="it-IT" sz="2000" u="sng" dirty="0">
              <a:solidFill>
                <a:srgbClr val="D7D200"/>
              </a:solidFill>
            </a:endParaRPr>
          </a:p>
        </p:txBody>
      </p:sp>
      <p:sp>
        <p:nvSpPr>
          <p:cNvPr id="66571" name="Text Box 11"/>
          <p:cNvSpPr txBox="1">
            <a:spLocks noChangeArrowheads="1"/>
          </p:cNvSpPr>
          <p:nvPr/>
        </p:nvSpPr>
        <p:spPr bwMode="auto">
          <a:xfrm>
            <a:off x="1131044" y="4811668"/>
            <a:ext cx="696934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0"/>
              </a:spcBef>
            </a:pPr>
            <a:r>
              <a:rPr lang="it-IT" sz="1600" b="1" dirty="0" smtClean="0">
                <a:solidFill>
                  <a:schemeClr val="bg1"/>
                </a:solidFill>
                <a:latin typeface="Arial" charset="0"/>
              </a:rPr>
              <a:t>Metodologia </a:t>
            </a:r>
            <a:r>
              <a:rPr lang="it-IT" sz="1600" b="1" dirty="0">
                <a:solidFill>
                  <a:schemeClr val="bg1"/>
                </a:solidFill>
                <a:latin typeface="Arial" charset="0"/>
              </a:rPr>
              <a:t>costruttiva </a:t>
            </a:r>
            <a:r>
              <a:rPr lang="it-IT" sz="1600" b="1" dirty="0" smtClean="0">
                <a:solidFill>
                  <a:schemeClr val="bg1"/>
                </a:solidFill>
                <a:latin typeface="Arial" charset="0"/>
              </a:rPr>
              <a:t>che consente </a:t>
            </a:r>
            <a:r>
              <a:rPr lang="it-IT" sz="1600" b="1" dirty="0">
                <a:solidFill>
                  <a:schemeClr val="bg1"/>
                </a:solidFill>
                <a:latin typeface="Arial" charset="0"/>
              </a:rPr>
              <a:t>la realizzazione, pressoché in contemporanea, delle fasi di scavo e rivestimento della galleria, grazie all’impiego di una TBM - Tunnel </a:t>
            </a:r>
            <a:r>
              <a:rPr lang="it-IT" sz="1600" b="1" dirty="0" err="1">
                <a:solidFill>
                  <a:schemeClr val="bg1"/>
                </a:solidFill>
                <a:latin typeface="Arial" charset="0"/>
              </a:rPr>
              <a:t>Boring</a:t>
            </a:r>
            <a:r>
              <a:rPr lang="it-IT" sz="1600" b="1" dirty="0">
                <a:solidFill>
                  <a:schemeClr val="bg1"/>
                </a:solidFill>
                <a:latin typeface="Arial" charset="0"/>
              </a:rPr>
              <a:t> Machine. La TBM consente una velocità d’avanzamento largamente superiore a quella di un sistema “tradizionale”, quali che siano le condizioni dei terreni attraversati dal tunnel.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additive="base">
                                        <p:cTn id="7" dur="500" fill="hold"/>
                                        <p:tgtEl>
                                          <p:spTgt spid="66563"/>
                                        </p:tgtEl>
                                        <p:attrNameLst>
                                          <p:attrName>ppt_x</p:attrName>
                                        </p:attrNameLst>
                                      </p:cBhvr>
                                      <p:tavLst>
                                        <p:tav tm="0">
                                          <p:val>
                                            <p:strVal val="0-#ppt_w/2"/>
                                          </p:val>
                                        </p:tav>
                                        <p:tav tm="100000">
                                          <p:val>
                                            <p:strVal val="#ppt_x"/>
                                          </p:val>
                                        </p:tav>
                                      </p:tavLst>
                                    </p:anim>
                                    <p:anim calcmode="lin" valueType="num">
                                      <p:cBhvr additive="base">
                                        <p:cTn id="8" dur="500" fill="hold"/>
                                        <p:tgtEl>
                                          <p:spTgt spid="665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6564"/>
                                        </p:tgtEl>
                                        <p:attrNameLst>
                                          <p:attrName>style.visibility</p:attrName>
                                        </p:attrNameLst>
                                      </p:cBhvr>
                                      <p:to>
                                        <p:strVal val="visible"/>
                                      </p:to>
                                    </p:set>
                                    <p:anim calcmode="lin" valueType="num">
                                      <p:cBhvr additive="base">
                                        <p:cTn id="12" dur="500" fill="hold"/>
                                        <p:tgtEl>
                                          <p:spTgt spid="66564"/>
                                        </p:tgtEl>
                                        <p:attrNameLst>
                                          <p:attrName>ppt_x</p:attrName>
                                        </p:attrNameLst>
                                      </p:cBhvr>
                                      <p:tavLst>
                                        <p:tav tm="0">
                                          <p:val>
                                            <p:strVal val="#ppt_x"/>
                                          </p:val>
                                        </p:tav>
                                        <p:tav tm="100000">
                                          <p:val>
                                            <p:strVal val="#ppt_x"/>
                                          </p:val>
                                        </p:tav>
                                      </p:tavLst>
                                    </p:anim>
                                    <p:anim calcmode="lin" valueType="num">
                                      <p:cBhvr additive="base">
                                        <p:cTn id="13" dur="500" fill="hold"/>
                                        <p:tgtEl>
                                          <p:spTgt spid="66564"/>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6565"/>
                                        </p:tgtEl>
                                        <p:attrNameLst>
                                          <p:attrName>style.visibility</p:attrName>
                                        </p:attrNameLst>
                                      </p:cBhvr>
                                      <p:to>
                                        <p:strVal val="visible"/>
                                      </p:to>
                                    </p:set>
                                    <p:anim calcmode="lin" valueType="num">
                                      <p:cBhvr additive="base">
                                        <p:cTn id="17" dur="500" fill="hold"/>
                                        <p:tgtEl>
                                          <p:spTgt spid="66565"/>
                                        </p:tgtEl>
                                        <p:attrNameLst>
                                          <p:attrName>ppt_x</p:attrName>
                                        </p:attrNameLst>
                                      </p:cBhvr>
                                      <p:tavLst>
                                        <p:tav tm="0">
                                          <p:val>
                                            <p:strVal val="#ppt_x"/>
                                          </p:val>
                                        </p:tav>
                                        <p:tav tm="100000">
                                          <p:val>
                                            <p:strVal val="#ppt_x"/>
                                          </p:val>
                                        </p:tav>
                                      </p:tavLst>
                                    </p:anim>
                                    <p:anim calcmode="lin" valueType="num">
                                      <p:cBhvr additive="base">
                                        <p:cTn id="18" dur="500" fill="hold"/>
                                        <p:tgtEl>
                                          <p:spTgt spid="66565"/>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66566"/>
                                        </p:tgtEl>
                                        <p:attrNameLst>
                                          <p:attrName>style.visibility</p:attrName>
                                        </p:attrNameLst>
                                      </p:cBhvr>
                                      <p:to>
                                        <p:strVal val="visible"/>
                                      </p:to>
                                    </p:set>
                                    <p:animEffect transition="in" filter="dissolve">
                                      <p:cBhvr>
                                        <p:cTn id="22" dur="500"/>
                                        <p:tgtEl>
                                          <p:spTgt spid="66566"/>
                                        </p:tgtEl>
                                      </p:cBhvr>
                                    </p:animEffect>
                                  </p:childTnLst>
                                </p:cTn>
                              </p:par>
                            </p:childTnLst>
                          </p:cTn>
                        </p:par>
                        <p:par>
                          <p:cTn id="23" fill="hold" nodeType="afterGroup">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66567"/>
                                        </p:tgtEl>
                                        <p:attrNameLst>
                                          <p:attrName>style.visibility</p:attrName>
                                        </p:attrNameLst>
                                      </p:cBhvr>
                                      <p:to>
                                        <p:strVal val="visible"/>
                                      </p:to>
                                    </p:set>
                                    <p:animEffect transition="in" filter="wipe(right)">
                                      <p:cBhvr>
                                        <p:cTn id="26" dur="500"/>
                                        <p:tgtEl>
                                          <p:spTgt spid="6656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66568"/>
                                        </p:tgtEl>
                                        <p:attrNameLst>
                                          <p:attrName>style.visibility</p:attrName>
                                        </p:attrNameLst>
                                      </p:cBhvr>
                                      <p:to>
                                        <p:strVal val="visible"/>
                                      </p:to>
                                    </p:set>
                                    <p:anim calcmode="lin" valueType="num">
                                      <p:cBhvr additive="base">
                                        <p:cTn id="31" dur="500" fill="hold"/>
                                        <p:tgtEl>
                                          <p:spTgt spid="66568"/>
                                        </p:tgtEl>
                                        <p:attrNameLst>
                                          <p:attrName>ppt_x</p:attrName>
                                        </p:attrNameLst>
                                      </p:cBhvr>
                                      <p:tavLst>
                                        <p:tav tm="0">
                                          <p:val>
                                            <p:strVal val="#ppt_x"/>
                                          </p:val>
                                        </p:tav>
                                        <p:tav tm="100000">
                                          <p:val>
                                            <p:strVal val="#ppt_x"/>
                                          </p:val>
                                        </p:tav>
                                      </p:tavLst>
                                    </p:anim>
                                    <p:anim calcmode="lin" valueType="num">
                                      <p:cBhvr additive="base">
                                        <p:cTn id="32" dur="500" fill="hold"/>
                                        <p:tgtEl>
                                          <p:spTgt spid="66568"/>
                                        </p:tgtEl>
                                        <p:attrNameLst>
                                          <p:attrName>ppt_y</p:attrName>
                                        </p:attrNameLst>
                                      </p:cBhvr>
                                      <p:tavLst>
                                        <p:tav tm="0">
                                          <p:val>
                                            <p:strVal val="0-#ppt_h/2"/>
                                          </p:val>
                                        </p:tav>
                                        <p:tav tm="100000">
                                          <p:val>
                                            <p:strVal val="#ppt_y"/>
                                          </p:val>
                                        </p:tav>
                                      </p:tavLst>
                                    </p:anim>
                                  </p:childTnLst>
                                </p:cTn>
                              </p:par>
                            </p:childTnLst>
                          </p:cTn>
                        </p:par>
                        <p:par>
                          <p:cTn id="33" fill="hold" nodeType="afterGroup">
                            <p:stCondLst>
                              <p:cond delay="500"/>
                            </p:stCondLst>
                            <p:childTnLst>
                              <p:par>
                                <p:cTn id="34" presetID="2" presetClass="entr" presetSubtype="1" fill="hold" grpId="0" nodeType="afterEffect">
                                  <p:stCondLst>
                                    <p:cond delay="0"/>
                                  </p:stCondLst>
                                  <p:childTnLst>
                                    <p:set>
                                      <p:cBhvr>
                                        <p:cTn id="35" dur="1" fill="hold">
                                          <p:stCondLst>
                                            <p:cond delay="0"/>
                                          </p:stCondLst>
                                        </p:cTn>
                                        <p:tgtEl>
                                          <p:spTgt spid="66569"/>
                                        </p:tgtEl>
                                        <p:attrNameLst>
                                          <p:attrName>style.visibility</p:attrName>
                                        </p:attrNameLst>
                                      </p:cBhvr>
                                      <p:to>
                                        <p:strVal val="visible"/>
                                      </p:to>
                                    </p:set>
                                    <p:anim calcmode="lin" valueType="num">
                                      <p:cBhvr additive="base">
                                        <p:cTn id="36" dur="500" fill="hold"/>
                                        <p:tgtEl>
                                          <p:spTgt spid="66569"/>
                                        </p:tgtEl>
                                        <p:attrNameLst>
                                          <p:attrName>ppt_x</p:attrName>
                                        </p:attrNameLst>
                                      </p:cBhvr>
                                      <p:tavLst>
                                        <p:tav tm="0">
                                          <p:val>
                                            <p:strVal val="#ppt_x"/>
                                          </p:val>
                                        </p:tav>
                                        <p:tav tm="100000">
                                          <p:val>
                                            <p:strVal val="#ppt_x"/>
                                          </p:val>
                                        </p:tav>
                                      </p:tavLst>
                                    </p:anim>
                                    <p:anim calcmode="lin" valueType="num">
                                      <p:cBhvr additive="base">
                                        <p:cTn id="37" dur="500" fill="hold"/>
                                        <p:tgtEl>
                                          <p:spTgt spid="66569"/>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1000"/>
                            </p:stCondLst>
                            <p:childTnLst>
                              <p:par>
                                <p:cTn id="39" presetID="9" presetClass="entr" presetSubtype="0" fill="hold" grpId="0" nodeType="afterEffect">
                                  <p:stCondLst>
                                    <p:cond delay="0"/>
                                  </p:stCondLst>
                                  <p:childTnLst>
                                    <p:set>
                                      <p:cBhvr>
                                        <p:cTn id="40" dur="1" fill="hold">
                                          <p:stCondLst>
                                            <p:cond delay="0"/>
                                          </p:stCondLst>
                                        </p:cTn>
                                        <p:tgtEl>
                                          <p:spTgt spid="66570"/>
                                        </p:tgtEl>
                                        <p:attrNameLst>
                                          <p:attrName>style.visibility</p:attrName>
                                        </p:attrNameLst>
                                      </p:cBhvr>
                                      <p:to>
                                        <p:strVal val="visible"/>
                                      </p:to>
                                    </p:set>
                                    <p:animEffect transition="in" filter="dissolve">
                                      <p:cBhvr>
                                        <p:cTn id="41" dur="500"/>
                                        <p:tgtEl>
                                          <p:spTgt spid="66570"/>
                                        </p:tgtEl>
                                      </p:cBhvr>
                                    </p:animEffect>
                                  </p:childTnLst>
                                </p:cTn>
                              </p:par>
                            </p:childTnLst>
                          </p:cTn>
                        </p:par>
                        <p:par>
                          <p:cTn id="42" fill="hold" nodeType="afterGroup">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66571"/>
                                        </p:tgtEl>
                                        <p:attrNameLst>
                                          <p:attrName>style.visibility</p:attrName>
                                        </p:attrNameLst>
                                      </p:cBhvr>
                                      <p:to>
                                        <p:strVal val="visible"/>
                                      </p:to>
                                    </p:set>
                                    <p:animEffect transition="in" filter="wipe(right)">
                                      <p:cBhvr>
                                        <p:cTn id="45" dur="500"/>
                                        <p:tgtEl>
                                          <p:spTgt spid="66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animBg="1" autoUpdateAnimBg="0"/>
      <p:bldP spid="66564" grpId="0" animBg="1"/>
      <p:bldP spid="66565" grpId="0" animBg="1" autoUpdateAnimBg="0"/>
      <p:bldP spid="66566" grpId="0" autoUpdateAnimBg="0"/>
      <p:bldP spid="66567" grpId="0" autoUpdateAnimBg="0"/>
      <p:bldP spid="66568" grpId="0" animBg="1"/>
      <p:bldP spid="66569" grpId="0" animBg="1" autoUpdateAnimBg="0"/>
      <p:bldP spid="66570" grpId="0" autoUpdateAnimBg="0"/>
      <p:bldP spid="6657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7587" name="Rectangle 1027"/>
          <p:cNvSpPr>
            <a:spLocks noChangeArrowheads="1"/>
          </p:cNvSpPr>
          <p:nvPr/>
        </p:nvSpPr>
        <p:spPr bwMode="auto">
          <a:xfrm>
            <a:off x="1043608" y="381000"/>
            <a:ext cx="7315200" cy="609600"/>
          </a:xfrm>
          <a:prstGeom prst="rect">
            <a:avLst/>
          </a:prstGeom>
          <a:gradFill rotWithShape="0">
            <a:gsLst>
              <a:gs pos="0">
                <a:schemeClr val="accent2"/>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3200" dirty="0" smtClean="0">
                <a:solidFill>
                  <a:srgbClr val="FFFFCC"/>
                </a:solidFill>
              </a:rPr>
              <a:t>METODO TRADIZIONALE</a:t>
            </a:r>
            <a:endParaRPr lang="it-IT" sz="3200" dirty="0">
              <a:solidFill>
                <a:srgbClr val="FFFFCC"/>
              </a:solidFill>
            </a:endParaRPr>
          </a:p>
        </p:txBody>
      </p:sp>
      <p:sp>
        <p:nvSpPr>
          <p:cNvPr id="67588" name="AutoShape 1028"/>
          <p:cNvSpPr>
            <a:spLocks noChangeArrowheads="1"/>
          </p:cNvSpPr>
          <p:nvPr/>
        </p:nvSpPr>
        <p:spPr bwMode="auto">
          <a:xfrm>
            <a:off x="3995936" y="1171600"/>
            <a:ext cx="897632" cy="673224"/>
          </a:xfrm>
          <a:prstGeom prst="downArrow">
            <a:avLst>
              <a:gd name="adj1" fmla="val 50000"/>
              <a:gd name="adj2" fmla="val 25000"/>
            </a:avLst>
          </a:prstGeom>
          <a:gradFill rotWithShape="0">
            <a:gsLst>
              <a:gs pos="0">
                <a:srgbClr val="FF7517"/>
              </a:gs>
              <a:gs pos="50000">
                <a:srgbClr val="FFFF00"/>
              </a:gs>
              <a:gs pos="100000">
                <a:srgbClr val="FF7517"/>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7589" name="Rectangle 1029"/>
          <p:cNvSpPr>
            <a:spLocks noChangeArrowheads="1"/>
          </p:cNvSpPr>
          <p:nvPr/>
        </p:nvSpPr>
        <p:spPr bwMode="auto">
          <a:xfrm>
            <a:off x="899592" y="1960239"/>
            <a:ext cx="7543800" cy="2980929"/>
          </a:xfrm>
          <a:prstGeom prst="rect">
            <a:avLst/>
          </a:prstGeom>
          <a:gradFill rotWithShape="0">
            <a:gsLst>
              <a:gs pos="0">
                <a:schemeClr val="accent2"/>
              </a:gs>
              <a:gs pos="100000">
                <a:schemeClr val="tx1"/>
              </a:gs>
            </a:gsLst>
            <a:path path="shape">
              <a:fillToRect l="50000" t="50000" r="50000" b="50000"/>
            </a:path>
          </a:gradFill>
          <a:ln w="38100">
            <a:solidFill>
              <a:srgbClr val="FFFF00"/>
            </a:solidFill>
            <a:miter lim="800000"/>
            <a:headEnd/>
            <a:tailEnd/>
          </a:ln>
          <a:effectLst>
            <a:outerShdw dist="107763" dir="2700000" algn="ctr" rotWithShape="0">
              <a:schemeClr val="tx2"/>
            </a:outerShdw>
          </a:effectLst>
        </p:spPr>
        <p:txBody>
          <a:bodyPr wrap="none" anchor="ctr"/>
          <a:lstStyle/>
          <a:p>
            <a:pPr>
              <a:spcBef>
                <a:spcPct val="0"/>
              </a:spcBef>
            </a:pPr>
            <a:endParaRPr lang="it-IT" sz="2400" dirty="0">
              <a:solidFill>
                <a:srgbClr val="FFFF00"/>
              </a:solidFill>
            </a:endParaRPr>
          </a:p>
        </p:txBody>
      </p:sp>
      <p:sp>
        <p:nvSpPr>
          <p:cNvPr id="4" name="CasellaDiTesto 3"/>
          <p:cNvSpPr txBox="1"/>
          <p:nvPr/>
        </p:nvSpPr>
        <p:spPr>
          <a:xfrm>
            <a:off x="1227584" y="2126466"/>
            <a:ext cx="7088832" cy="1446550"/>
          </a:xfrm>
          <a:prstGeom prst="rect">
            <a:avLst/>
          </a:prstGeom>
          <a:noFill/>
        </p:spPr>
        <p:txBody>
          <a:bodyPr wrap="square" rtlCol="0">
            <a:spAutoFit/>
          </a:bodyPr>
          <a:lstStyle/>
          <a:p>
            <a:pPr algn="just"/>
            <a:r>
              <a:rPr lang="it-IT" sz="1600" dirty="0">
                <a:solidFill>
                  <a:schemeClr val="bg1"/>
                </a:solidFill>
              </a:rPr>
              <a:t>La scelta del sistema di </a:t>
            </a:r>
            <a:r>
              <a:rPr lang="it-IT" sz="1600" dirty="0" smtClean="0">
                <a:solidFill>
                  <a:schemeClr val="bg1"/>
                </a:solidFill>
              </a:rPr>
              <a:t>scavo </a:t>
            </a:r>
            <a:r>
              <a:rPr lang="it-IT" sz="1600" dirty="0">
                <a:solidFill>
                  <a:schemeClr val="bg1"/>
                </a:solidFill>
              </a:rPr>
              <a:t>dipende dal tipo di terreno, dalle sue caratteristiche fisiche e </a:t>
            </a:r>
            <a:r>
              <a:rPr lang="it-IT" sz="1600" dirty="0" smtClean="0">
                <a:solidFill>
                  <a:schemeClr val="bg1"/>
                </a:solidFill>
              </a:rPr>
              <a:t>meccaniche </a:t>
            </a:r>
            <a:r>
              <a:rPr lang="it-IT" sz="1600" dirty="0" err="1" smtClean="0">
                <a:solidFill>
                  <a:schemeClr val="bg1"/>
                </a:solidFill>
              </a:rPr>
              <a:t>nonchè</a:t>
            </a:r>
            <a:r>
              <a:rPr lang="it-IT" sz="1600" dirty="0" smtClean="0">
                <a:solidFill>
                  <a:schemeClr val="bg1"/>
                </a:solidFill>
              </a:rPr>
              <a:t> </a:t>
            </a:r>
            <a:r>
              <a:rPr lang="it-IT" sz="1600" dirty="0">
                <a:solidFill>
                  <a:schemeClr val="bg1"/>
                </a:solidFill>
              </a:rPr>
              <a:t>dalla geometria della sezione</a:t>
            </a:r>
            <a:r>
              <a:rPr lang="it-IT" sz="1600" dirty="0" smtClean="0">
                <a:solidFill>
                  <a:schemeClr val="bg1"/>
                </a:solidFill>
              </a:rPr>
              <a:t>. </a:t>
            </a:r>
            <a:r>
              <a:rPr lang="it-IT" sz="1600" dirty="0">
                <a:solidFill>
                  <a:schemeClr val="bg1"/>
                </a:solidFill>
              </a:rPr>
              <a:t>Lo scavo può essere condotto a piena sezione, a mezza sezione a </a:t>
            </a:r>
            <a:r>
              <a:rPr lang="it-IT" sz="1600" dirty="0" err="1">
                <a:solidFill>
                  <a:schemeClr val="bg1"/>
                </a:solidFill>
              </a:rPr>
              <a:t>multisezione</a:t>
            </a:r>
            <a:r>
              <a:rPr lang="it-IT" sz="1600" dirty="0">
                <a:solidFill>
                  <a:schemeClr val="bg1"/>
                </a:solidFill>
              </a:rPr>
              <a:t>. </a:t>
            </a:r>
          </a:p>
          <a:p>
            <a:pPr algn="just"/>
            <a:endParaRPr lang="it-IT" sz="1600" dirty="0" smtClean="0">
              <a:solidFill>
                <a:schemeClr val="bg1"/>
              </a:solidFill>
            </a:endParaRPr>
          </a:p>
        </p:txBody>
      </p:sp>
      <p:sp>
        <p:nvSpPr>
          <p:cNvPr id="16" name="CasellaDiTesto 15"/>
          <p:cNvSpPr txBox="1"/>
          <p:nvPr/>
        </p:nvSpPr>
        <p:spPr>
          <a:xfrm>
            <a:off x="1259632" y="3218200"/>
            <a:ext cx="7088832" cy="1938992"/>
          </a:xfrm>
          <a:prstGeom prst="rect">
            <a:avLst/>
          </a:prstGeom>
          <a:noFill/>
        </p:spPr>
        <p:txBody>
          <a:bodyPr wrap="square" rtlCol="0">
            <a:spAutoFit/>
          </a:bodyPr>
          <a:lstStyle/>
          <a:p>
            <a:pPr algn="just"/>
            <a:r>
              <a:rPr lang="it-IT" sz="1600" dirty="0" smtClean="0">
                <a:solidFill>
                  <a:schemeClr val="bg1"/>
                </a:solidFill>
              </a:rPr>
              <a:t>Attualmente si preferisce procedere con avanzamento a ‘piena sezione’, anche nelle condizioni </a:t>
            </a:r>
            <a:r>
              <a:rPr lang="it-IT" sz="1600" dirty="0" err="1" smtClean="0">
                <a:solidFill>
                  <a:schemeClr val="bg1"/>
                </a:solidFill>
              </a:rPr>
              <a:t>tenso</a:t>
            </a:r>
            <a:r>
              <a:rPr lang="it-IT" sz="1600" dirty="0" smtClean="0">
                <a:solidFill>
                  <a:schemeClr val="bg1"/>
                </a:solidFill>
              </a:rPr>
              <a:t> </a:t>
            </a:r>
            <a:r>
              <a:rPr lang="it-IT" sz="1600" dirty="0" err="1" smtClean="0">
                <a:solidFill>
                  <a:schemeClr val="bg1"/>
                </a:solidFill>
              </a:rPr>
              <a:t>deformative</a:t>
            </a:r>
            <a:r>
              <a:rPr lang="it-IT" sz="1600" dirty="0" smtClean="0">
                <a:solidFill>
                  <a:schemeClr val="bg1"/>
                </a:solidFill>
              </a:rPr>
              <a:t>  più complesse, in ragione dei grandi spazi di manovra resi disponibili in sotterraneo i quali consentono di organizzare le attività di </a:t>
            </a:r>
            <a:r>
              <a:rPr lang="it-IT" sz="1600" dirty="0" err="1" smtClean="0">
                <a:solidFill>
                  <a:schemeClr val="bg1"/>
                </a:solidFill>
              </a:rPr>
              <a:t>tunnelling</a:t>
            </a:r>
            <a:r>
              <a:rPr lang="it-IT" sz="1600" dirty="0" smtClean="0">
                <a:solidFill>
                  <a:schemeClr val="bg1"/>
                </a:solidFill>
              </a:rPr>
              <a:t> in condizioni di sicurezza e con conseguenti incrementi di produzione. </a:t>
            </a:r>
          </a:p>
          <a:p>
            <a:pPr algn="just"/>
            <a:r>
              <a:rPr lang="it-IT" sz="1600" dirty="0" smtClean="0">
                <a:solidFill>
                  <a:schemeClr val="bg1"/>
                </a:solidFill>
              </a:rPr>
              <a:t> </a:t>
            </a:r>
            <a:endParaRPr lang="it-IT" sz="1600" dirty="0">
              <a:solidFill>
                <a:schemeClr val="bg1"/>
              </a:solidFill>
            </a:endParaRP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739" y="282351"/>
            <a:ext cx="8448938" cy="6336704"/>
          </a:xfrm>
          <a:prstGeom prst="rect">
            <a:avLst/>
          </a:prstGeom>
        </p:spPr>
      </p:pic>
    </p:spTree>
    <p:extLst>
      <p:ext uri="{BB962C8B-B14F-4D97-AF65-F5344CB8AC3E}">
        <p14:creationId xmlns:p14="http://schemas.microsoft.com/office/powerpoint/2010/main" val="9371123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additive="base">
                                        <p:cTn id="7" dur="500" fill="hold"/>
                                        <p:tgtEl>
                                          <p:spTgt spid="67587"/>
                                        </p:tgtEl>
                                        <p:attrNameLst>
                                          <p:attrName>ppt_x</p:attrName>
                                        </p:attrNameLst>
                                      </p:cBhvr>
                                      <p:tavLst>
                                        <p:tav tm="0">
                                          <p:val>
                                            <p:strVal val="0-#ppt_w/2"/>
                                          </p:val>
                                        </p:tav>
                                        <p:tav tm="100000">
                                          <p:val>
                                            <p:strVal val="#ppt_x"/>
                                          </p:val>
                                        </p:tav>
                                      </p:tavLst>
                                    </p:anim>
                                    <p:anim calcmode="lin" valueType="num">
                                      <p:cBhvr additive="base">
                                        <p:cTn id="8" dur="500" fill="hold"/>
                                        <p:tgtEl>
                                          <p:spTgt spid="6758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wipe(up)">
                                      <p:cBhvr>
                                        <p:cTn id="12" dur="500"/>
                                        <p:tgtEl>
                                          <p:spTgt spid="67588"/>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67589"/>
                                        </p:tgtEl>
                                        <p:attrNameLst>
                                          <p:attrName>style.visibility</p:attrName>
                                        </p:attrNameLst>
                                      </p:cBhvr>
                                      <p:to>
                                        <p:strVal val="visible"/>
                                      </p:to>
                                    </p:set>
                                    <p:animEffect transition="in" filter="dissolve">
                                      <p:cBhvr>
                                        <p:cTn id="16" dur="500"/>
                                        <p:tgtEl>
                                          <p:spTgt spid="6758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animBg="1" autoUpdateAnimBg="0"/>
      <p:bldP spid="67588" grpId="0" animBg="1"/>
      <p:bldP spid="67589" grpId="0" animBg="1" autoUpdateAnimBg="0"/>
      <p:bldP spid="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15616"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800" dirty="0">
                <a:solidFill>
                  <a:srgbClr val="FFFFCC"/>
                </a:solidFill>
              </a:rPr>
              <a:t>TECNICHE DI </a:t>
            </a:r>
            <a:r>
              <a:rPr lang="it-IT" sz="2800" dirty="0" smtClean="0">
                <a:solidFill>
                  <a:srgbClr val="FFFFCC"/>
                </a:solidFill>
              </a:rPr>
              <a:t>AVANZAMENTO</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211960"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1143000" y="2125216"/>
            <a:ext cx="7086600" cy="3680048"/>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295400" y="2209800"/>
            <a:ext cx="6477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lang="it-IT" sz="1800" b="1" dirty="0" smtClean="0">
                <a:solidFill>
                  <a:schemeClr val="bg1"/>
                </a:solidFill>
                <a:latin typeface="Arial" charset="0"/>
              </a:rPr>
              <a:t>In </a:t>
            </a:r>
            <a:r>
              <a:rPr lang="it-IT" sz="1800" b="1" dirty="0">
                <a:solidFill>
                  <a:schemeClr val="bg1"/>
                </a:solidFill>
                <a:latin typeface="Arial" charset="0"/>
              </a:rPr>
              <a:t>funzione del tipo di terreno attraversato, le attività di </a:t>
            </a:r>
            <a:r>
              <a:rPr lang="it-IT" sz="1800" b="1" dirty="0" err="1" smtClean="0">
                <a:solidFill>
                  <a:schemeClr val="bg1"/>
                </a:solidFill>
                <a:latin typeface="Arial" charset="0"/>
              </a:rPr>
              <a:t>tunnelling</a:t>
            </a:r>
            <a:r>
              <a:rPr lang="it-IT" sz="1800" b="1" dirty="0" smtClean="0">
                <a:solidFill>
                  <a:schemeClr val="bg1"/>
                </a:solidFill>
                <a:latin typeface="Arial" charset="0"/>
              </a:rPr>
              <a:t>  si distinguono in :</a:t>
            </a:r>
            <a:endParaRPr lang="it-IT" sz="1800" b="1" dirty="0">
              <a:solidFill>
                <a:schemeClr val="bg1"/>
              </a:solidFill>
              <a:latin typeface="Arial" charset="0"/>
            </a:endParaRPr>
          </a:p>
          <a:p>
            <a:pPr algn="l">
              <a:spcBef>
                <a:spcPct val="0"/>
              </a:spcBef>
              <a:buFontTx/>
              <a:buChar char="•"/>
            </a:pPr>
            <a:endParaRPr lang="it-IT" sz="1800" b="1" dirty="0">
              <a:solidFill>
                <a:schemeClr val="bg1"/>
              </a:solidFill>
              <a:latin typeface="Arial" charset="0"/>
            </a:endParaRPr>
          </a:p>
        </p:txBody>
      </p:sp>
      <p:sp>
        <p:nvSpPr>
          <p:cNvPr id="65544" name="Text Box 8"/>
          <p:cNvSpPr txBox="1">
            <a:spLocks noChangeArrowheads="1"/>
          </p:cNvSpPr>
          <p:nvPr/>
        </p:nvSpPr>
        <p:spPr bwMode="auto">
          <a:xfrm>
            <a:off x="1323504" y="3663792"/>
            <a:ext cx="6019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Arco rovescio e murette (rivestimento definitivo);</a:t>
            </a:r>
            <a:endParaRPr lang="it-IT" sz="1800" dirty="0">
              <a:solidFill>
                <a:schemeClr val="bg1"/>
              </a:solidFill>
            </a:endParaRPr>
          </a:p>
        </p:txBody>
      </p:sp>
      <p:sp>
        <p:nvSpPr>
          <p:cNvPr id="65545" name="Text Box 9"/>
          <p:cNvSpPr txBox="1">
            <a:spLocks noChangeArrowheads="1"/>
          </p:cNvSpPr>
          <p:nvPr/>
        </p:nvSpPr>
        <p:spPr bwMode="auto">
          <a:xfrm>
            <a:off x="1323504" y="3277632"/>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Scavo e </a:t>
            </a:r>
            <a:r>
              <a:rPr lang="it-IT" sz="1800" dirty="0" err="1" smtClean="0">
                <a:solidFill>
                  <a:schemeClr val="bg1"/>
                </a:solidFill>
              </a:rPr>
              <a:t>pre</a:t>
            </a:r>
            <a:r>
              <a:rPr lang="it-IT" sz="1800" dirty="0" smtClean="0">
                <a:solidFill>
                  <a:schemeClr val="bg1"/>
                </a:solidFill>
              </a:rPr>
              <a:t>-rivestimento;</a:t>
            </a:r>
            <a:endParaRPr lang="it-IT" dirty="0">
              <a:solidFill>
                <a:schemeClr val="bg1"/>
              </a:solidFill>
            </a:endParaRPr>
          </a:p>
        </p:txBody>
      </p:sp>
      <p:sp>
        <p:nvSpPr>
          <p:cNvPr id="65548" name="Text Box 12"/>
          <p:cNvSpPr txBox="1">
            <a:spLocks noChangeArrowheads="1"/>
          </p:cNvSpPr>
          <p:nvPr/>
        </p:nvSpPr>
        <p:spPr bwMode="auto">
          <a:xfrm>
            <a:off x="1295400" y="2895600"/>
            <a:ext cx="62404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chemeClr val="bg1"/>
                </a:solidFill>
                <a:latin typeface="Arial" charset="0"/>
              </a:defRPr>
            </a:lvl1pPr>
          </a:lstStyle>
          <a:p>
            <a:r>
              <a:rPr lang="it-IT" dirty="0"/>
              <a:t> </a:t>
            </a:r>
            <a:r>
              <a:rPr lang="it-IT" sz="1800" dirty="0"/>
              <a:t>Consolidamento;</a:t>
            </a:r>
          </a:p>
        </p:txBody>
      </p:sp>
      <p:sp>
        <p:nvSpPr>
          <p:cNvPr id="18" name="Text Box 8"/>
          <p:cNvSpPr txBox="1">
            <a:spLocks noChangeArrowheads="1"/>
          </p:cNvSpPr>
          <p:nvPr/>
        </p:nvSpPr>
        <p:spPr bwMode="auto">
          <a:xfrm>
            <a:off x="1334592" y="4005064"/>
            <a:ext cx="6019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Impermeabilizzazione (rivestimento definitivo);</a:t>
            </a:r>
            <a:endParaRPr lang="it-IT" sz="1800" dirty="0">
              <a:solidFill>
                <a:schemeClr val="bg1"/>
              </a:solidFill>
            </a:endParaRPr>
          </a:p>
        </p:txBody>
      </p:sp>
      <p:sp>
        <p:nvSpPr>
          <p:cNvPr id="19" name="Text Box 8"/>
          <p:cNvSpPr txBox="1">
            <a:spLocks noChangeArrowheads="1"/>
          </p:cNvSpPr>
          <p:nvPr/>
        </p:nvSpPr>
        <p:spPr bwMode="auto">
          <a:xfrm>
            <a:off x="1334592" y="4365104"/>
            <a:ext cx="6019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Calotta (rivestimento definitivo);</a:t>
            </a:r>
            <a:endParaRPr lang="it-IT" sz="1800" dirty="0">
              <a:solidFill>
                <a:schemeClr val="bg1"/>
              </a:solidFill>
            </a:endParaRPr>
          </a:p>
        </p:txBody>
      </p:sp>
    </p:spTree>
    <p:extLst>
      <p:ext uri="{BB962C8B-B14F-4D97-AF65-F5344CB8AC3E}">
        <p14:creationId xmlns:p14="http://schemas.microsoft.com/office/powerpoint/2010/main" val="2008371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5548"/>
                                        </p:tgtEl>
                                        <p:attrNameLst>
                                          <p:attrName>style.visibility</p:attrName>
                                        </p:attrNameLst>
                                      </p:cBhvr>
                                      <p:to>
                                        <p:strVal val="visible"/>
                                      </p:to>
                                    </p:set>
                                    <p:animEffect transition="in" filter="wipe(left)">
                                      <p:cBhvr>
                                        <p:cTn id="28" dur="500"/>
                                        <p:tgtEl>
                                          <p:spTgt spid="655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5545"/>
                                        </p:tgtEl>
                                        <p:attrNameLst>
                                          <p:attrName>style.visibility</p:attrName>
                                        </p:attrNameLst>
                                      </p:cBhvr>
                                      <p:to>
                                        <p:strVal val="visible"/>
                                      </p:to>
                                    </p:set>
                                    <p:animEffect transition="in" filter="wipe(left)">
                                      <p:cBhvr>
                                        <p:cTn id="33" dur="500"/>
                                        <p:tgtEl>
                                          <p:spTgt spid="6554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5544"/>
                                        </p:tgtEl>
                                        <p:attrNameLst>
                                          <p:attrName>style.visibility</p:attrName>
                                        </p:attrNameLst>
                                      </p:cBhvr>
                                      <p:to>
                                        <p:strVal val="visible"/>
                                      </p:to>
                                    </p:set>
                                    <p:animEffect transition="in" filter="wipe(left)">
                                      <p:cBhvr>
                                        <p:cTn id="38" dur="500"/>
                                        <p:tgtEl>
                                          <p:spTgt spid="655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P spid="65544" grpId="0" autoUpdateAnimBg="0"/>
      <p:bldP spid="65545" grpId="0" autoUpdateAnimBg="0"/>
      <p:bldP spid="65548" grpId="0" autoUpdateAnimBg="0"/>
      <p:bldP spid="18" grpId="0" autoUpdateAnimBg="0"/>
      <p:bldP spid="1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87624"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CONSOLIDAMENTO</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139952"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1187624" y="2125216"/>
            <a:ext cx="6788470" cy="3752056"/>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295400" y="2209800"/>
            <a:ext cx="6477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lang="it-IT" sz="1800" b="1" dirty="0" smtClean="0">
                <a:solidFill>
                  <a:schemeClr val="bg1"/>
                </a:solidFill>
                <a:latin typeface="Arial" charset="0"/>
              </a:rPr>
              <a:t>In funzione del tipo di terreno attraversato, le attività di consolidamento si distinguono in :</a:t>
            </a:r>
            <a:endParaRPr lang="it-IT" sz="1800" b="1" dirty="0">
              <a:solidFill>
                <a:schemeClr val="bg1"/>
              </a:solidFill>
              <a:latin typeface="Arial" charset="0"/>
            </a:endParaRPr>
          </a:p>
          <a:p>
            <a:pPr algn="l">
              <a:spcBef>
                <a:spcPct val="0"/>
              </a:spcBef>
              <a:buFontTx/>
              <a:buChar char="•"/>
            </a:pPr>
            <a:endParaRPr lang="it-IT" sz="1800" b="1" dirty="0">
              <a:solidFill>
                <a:srgbClr val="FFFF00"/>
              </a:solidFill>
              <a:latin typeface="Arial" charset="0"/>
            </a:endParaRPr>
          </a:p>
        </p:txBody>
      </p:sp>
      <p:sp>
        <p:nvSpPr>
          <p:cNvPr id="65545" name="Text Box 9"/>
          <p:cNvSpPr txBox="1">
            <a:spLocks noChangeArrowheads="1"/>
          </p:cNvSpPr>
          <p:nvPr/>
        </p:nvSpPr>
        <p:spPr bwMode="auto">
          <a:xfrm>
            <a:off x="1323504" y="3277632"/>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Perforazioni per;</a:t>
            </a:r>
            <a:endParaRPr lang="it-IT" dirty="0">
              <a:solidFill>
                <a:schemeClr val="bg1"/>
              </a:solidFill>
            </a:endParaRPr>
          </a:p>
        </p:txBody>
      </p:sp>
      <p:sp>
        <p:nvSpPr>
          <p:cNvPr id="65546" name="Text Box 10"/>
          <p:cNvSpPr txBox="1">
            <a:spLocks noChangeArrowheads="1"/>
          </p:cNvSpPr>
          <p:nvPr/>
        </p:nvSpPr>
        <p:spPr bwMode="auto">
          <a:xfrm>
            <a:off x="3203848" y="3631912"/>
            <a:ext cx="489654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esecuzione </a:t>
            </a:r>
            <a:r>
              <a:rPr lang="it-IT" sz="1800" dirty="0" err="1" smtClean="0">
                <a:solidFill>
                  <a:schemeClr val="bg1"/>
                </a:solidFill>
              </a:rPr>
              <a:t>vtr</a:t>
            </a:r>
            <a:r>
              <a:rPr lang="it-IT" sz="1800" dirty="0" smtClean="0">
                <a:solidFill>
                  <a:schemeClr val="bg1"/>
                </a:solidFill>
              </a:rPr>
              <a:t> (fronte e corona);</a:t>
            </a:r>
            <a:endParaRPr lang="it-IT" sz="1800" dirty="0">
              <a:solidFill>
                <a:schemeClr val="bg1"/>
              </a:solidFill>
            </a:endParaRPr>
          </a:p>
        </p:txBody>
      </p:sp>
      <p:sp>
        <p:nvSpPr>
          <p:cNvPr id="65548" name="Text Box 12"/>
          <p:cNvSpPr txBox="1">
            <a:spLocks noChangeArrowheads="1"/>
          </p:cNvSpPr>
          <p:nvPr/>
        </p:nvSpPr>
        <p:spPr bwMode="auto">
          <a:xfrm>
            <a:off x="1295400" y="2895600"/>
            <a:ext cx="62404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smtClean="0">
                <a:solidFill>
                  <a:schemeClr val="bg1"/>
                </a:solidFill>
                <a:latin typeface="Arial" pitchFamily="34" charset="0"/>
                <a:cs typeface="Arial" pitchFamily="34" charset="0"/>
              </a:rPr>
              <a:t>Tracciamento del fronte;</a:t>
            </a:r>
            <a:endParaRPr lang="it-IT" sz="1800" b="1" dirty="0">
              <a:solidFill>
                <a:schemeClr val="bg1"/>
              </a:solidFill>
              <a:latin typeface="Arial" pitchFamily="34" charset="0"/>
              <a:cs typeface="Arial" pitchFamily="34" charset="0"/>
            </a:endParaRPr>
          </a:p>
        </p:txBody>
      </p:sp>
      <p:sp>
        <p:nvSpPr>
          <p:cNvPr id="14" name="Text Box 10"/>
          <p:cNvSpPr txBox="1">
            <a:spLocks noChangeArrowheads="1"/>
          </p:cNvSpPr>
          <p:nvPr/>
        </p:nvSpPr>
        <p:spPr bwMode="auto">
          <a:xfrm>
            <a:off x="3203848" y="3923764"/>
            <a:ext cx="34563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err="1" smtClean="0">
                <a:solidFill>
                  <a:schemeClr val="bg1"/>
                </a:solidFill>
              </a:rPr>
              <a:t>infilaggi</a:t>
            </a:r>
            <a:r>
              <a:rPr lang="it-IT" sz="1800" dirty="0" smtClean="0">
                <a:solidFill>
                  <a:schemeClr val="bg1"/>
                </a:solidFill>
              </a:rPr>
              <a:t> metallici (corona);</a:t>
            </a:r>
            <a:endParaRPr lang="it-IT" sz="1800" dirty="0">
              <a:solidFill>
                <a:schemeClr val="bg1"/>
              </a:solidFill>
            </a:endParaRPr>
          </a:p>
        </p:txBody>
      </p:sp>
      <p:sp>
        <p:nvSpPr>
          <p:cNvPr id="15" name="Text Box 10"/>
          <p:cNvSpPr txBox="1">
            <a:spLocks noChangeArrowheads="1"/>
          </p:cNvSpPr>
          <p:nvPr/>
        </p:nvSpPr>
        <p:spPr bwMode="auto">
          <a:xfrm>
            <a:off x="3203848" y="4211796"/>
            <a:ext cx="44644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jet </a:t>
            </a:r>
            <a:r>
              <a:rPr lang="it-IT" sz="1800" dirty="0" err="1" smtClean="0">
                <a:solidFill>
                  <a:schemeClr val="bg1"/>
                </a:solidFill>
              </a:rPr>
              <a:t>grouting</a:t>
            </a:r>
            <a:r>
              <a:rPr lang="it-IT" sz="1800" dirty="0" smtClean="0">
                <a:solidFill>
                  <a:schemeClr val="bg1"/>
                </a:solidFill>
              </a:rPr>
              <a:t> (fronte e corona);</a:t>
            </a:r>
            <a:endParaRPr lang="it-IT" sz="1800" dirty="0">
              <a:solidFill>
                <a:schemeClr val="bg1"/>
              </a:solidFill>
            </a:endParaRPr>
          </a:p>
        </p:txBody>
      </p:sp>
      <p:sp>
        <p:nvSpPr>
          <p:cNvPr id="16" name="Text Box 9"/>
          <p:cNvSpPr txBox="1">
            <a:spLocks noChangeArrowheads="1"/>
          </p:cNvSpPr>
          <p:nvPr/>
        </p:nvSpPr>
        <p:spPr bwMode="auto">
          <a:xfrm>
            <a:off x="1323504" y="4725144"/>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Posa elementi strutturali (</a:t>
            </a:r>
            <a:r>
              <a:rPr lang="it-IT" sz="1800" dirty="0" err="1" smtClean="0">
                <a:solidFill>
                  <a:schemeClr val="bg1"/>
                </a:solidFill>
              </a:rPr>
              <a:t>vtr</a:t>
            </a:r>
            <a:r>
              <a:rPr lang="it-IT" sz="1800" dirty="0" smtClean="0">
                <a:solidFill>
                  <a:schemeClr val="bg1"/>
                </a:solidFill>
              </a:rPr>
              <a:t> / acciaio);</a:t>
            </a:r>
            <a:endParaRPr lang="it-IT" dirty="0">
              <a:solidFill>
                <a:schemeClr val="bg1"/>
              </a:solidFill>
            </a:endParaRPr>
          </a:p>
        </p:txBody>
      </p:sp>
      <p:sp>
        <p:nvSpPr>
          <p:cNvPr id="17" name="Text Box 9"/>
          <p:cNvSpPr txBox="1">
            <a:spLocks noChangeArrowheads="1"/>
          </p:cNvSpPr>
          <p:nvPr/>
        </p:nvSpPr>
        <p:spPr bwMode="auto">
          <a:xfrm>
            <a:off x="1347292" y="5094476"/>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Iniezioni.</a:t>
            </a:r>
            <a:endParaRPr lang="it-IT" dirty="0">
              <a:solidFill>
                <a:schemeClr val="bg1"/>
              </a:solidFill>
            </a:endParaRP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624" y="1369001"/>
            <a:ext cx="6795964" cy="5096973"/>
          </a:xfrm>
          <a:prstGeom prst="rect">
            <a:avLst/>
          </a:prstGeom>
        </p:spPr>
      </p:pic>
      <p:pic>
        <p:nvPicPr>
          <p:cNvPr id="3"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6995" y="1397476"/>
            <a:ext cx="6815719" cy="5111789"/>
          </a:xfrm>
          <a:prstGeom prst="rect">
            <a:avLst/>
          </a:prstGeom>
        </p:spPr>
      </p:pic>
      <p:pic>
        <p:nvPicPr>
          <p:cNvPr id="4" name="Immagin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6994" y="1397475"/>
            <a:ext cx="6776593" cy="5082445"/>
          </a:xfrm>
          <a:prstGeom prst="rect">
            <a:avLst/>
          </a:prstGeom>
        </p:spPr>
      </p:pic>
      <p:pic>
        <p:nvPicPr>
          <p:cNvPr id="5" name="Immagin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1844" y="1369001"/>
            <a:ext cx="6801744" cy="5101308"/>
          </a:xfrm>
          <a:prstGeom prst="rect">
            <a:avLst/>
          </a:prstGeom>
        </p:spPr>
      </p:pic>
      <p:pic>
        <p:nvPicPr>
          <p:cNvPr id="6" name="Immagine 5"/>
          <p:cNvPicPr>
            <a:picLocks noChangeAspect="1"/>
          </p:cNvPicPr>
          <p:nvPr/>
        </p:nvPicPr>
        <p:blipFill>
          <a:blip r:embed="rId7" cstate="print">
            <a:extLst>
              <a:ext uri="{BEBA8EAE-BF5A-486C-A8C5-ECC9F3942E4B}">
                <a14:imgProps xmlns:a14="http://schemas.microsoft.com/office/drawing/2010/main">
                  <a14:imgLayer r:embed="rId8">
                    <a14:imgEffect>
                      <a14:sharpenSoften amount="-13000"/>
                    </a14:imgEffect>
                    <a14:imgEffect>
                      <a14:brightnessContrast bright="50000"/>
                    </a14:imgEffect>
                  </a14:imgLayer>
                </a14:imgProps>
              </a:ext>
              <a:ext uri="{28A0092B-C50C-407E-A947-70E740481C1C}">
                <a14:useLocalDpi xmlns:a14="http://schemas.microsoft.com/office/drawing/2010/main" val="0"/>
              </a:ext>
            </a:extLst>
          </a:blip>
          <a:stretch>
            <a:fillRect/>
          </a:stretch>
        </p:blipFill>
        <p:spPr>
          <a:xfrm>
            <a:off x="1187624" y="1369000"/>
            <a:ext cx="6795964" cy="5096973"/>
          </a:xfrm>
          <a:prstGeom prst="rect">
            <a:avLst/>
          </a:prstGeom>
        </p:spPr>
      </p:pic>
      <p:pic>
        <p:nvPicPr>
          <p:cNvPr id="7" name="Immagin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80132" y="1369001"/>
            <a:ext cx="6795963" cy="5096972"/>
          </a:xfrm>
          <a:prstGeom prst="rect">
            <a:avLst/>
          </a:prstGeom>
        </p:spPr>
      </p:pic>
      <p:pic>
        <p:nvPicPr>
          <p:cNvPr id="8" name="Immagin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0132" y="1397476"/>
            <a:ext cx="6306807" cy="5079865"/>
          </a:xfrm>
          <a:prstGeom prst="rect">
            <a:avLst/>
          </a:prstGeom>
        </p:spPr>
      </p:pic>
      <p:pic>
        <p:nvPicPr>
          <p:cNvPr id="9" name="Immagine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87623" y="1394896"/>
            <a:ext cx="6788471" cy="5091353"/>
          </a:xfrm>
          <a:prstGeom prst="rect">
            <a:avLst/>
          </a:prstGeom>
        </p:spPr>
      </p:pic>
      <p:pic>
        <p:nvPicPr>
          <p:cNvPr id="10" name="Immagine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206996" y="1394897"/>
            <a:ext cx="6776592" cy="5082444"/>
          </a:xfrm>
          <a:prstGeom prst="rect">
            <a:avLst/>
          </a:prstGeom>
        </p:spPr>
      </p:pic>
    </p:spTree>
    <p:extLst>
      <p:ext uri="{BB962C8B-B14F-4D97-AF65-F5344CB8AC3E}">
        <p14:creationId xmlns:p14="http://schemas.microsoft.com/office/powerpoint/2010/main" val="2398613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5548"/>
                                        </p:tgtEl>
                                        <p:attrNameLst>
                                          <p:attrName>style.visibility</p:attrName>
                                        </p:attrNameLst>
                                      </p:cBhvr>
                                      <p:to>
                                        <p:strVal val="visible"/>
                                      </p:to>
                                    </p:set>
                                    <p:animEffect transition="in" filter="fade">
                                      <p:cBhvr>
                                        <p:cTn id="28" dur="500"/>
                                        <p:tgtEl>
                                          <p:spTgt spid="655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left)">
                                      <p:cBhvr>
                                        <p:cTn id="43" dur="500"/>
                                        <p:tgtEl>
                                          <p:spTgt spid="6554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5546"/>
                                        </p:tgtEl>
                                        <p:attrNameLst>
                                          <p:attrName>style.visibility</p:attrName>
                                        </p:attrNameLst>
                                      </p:cBhvr>
                                      <p:to>
                                        <p:strVal val="visible"/>
                                      </p:to>
                                    </p:set>
                                    <p:animEffect transition="in" filter="wipe(left)">
                                      <p:cBhvr>
                                        <p:cTn id="48" dur="500"/>
                                        <p:tgtEl>
                                          <p:spTgt spid="6554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fade">
                                      <p:cBhvr>
                                        <p:cTn id="83"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fade">
                                      <p:cBhvr>
                                        <p:cTn id="93"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P spid="65545" grpId="0" autoUpdateAnimBg="0"/>
      <p:bldP spid="65546" grpId="0" autoUpdateAnimBg="0"/>
      <p:bldP spid="65548" grpId="0"/>
      <p:bldP spid="14" grpId="0"/>
      <p:bldP spid="15" grpId="0" autoUpdateAnimBg="0"/>
      <p:bldP spid="16" grpId="0" autoUpdateAnimBg="0"/>
      <p:bldP spid="1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65539" name="Rectangle 3"/>
          <p:cNvSpPr>
            <a:spLocks noChangeArrowheads="1"/>
          </p:cNvSpPr>
          <p:nvPr/>
        </p:nvSpPr>
        <p:spPr bwMode="auto">
          <a:xfrm>
            <a:off x="1187624" y="332656"/>
            <a:ext cx="7086600" cy="750093"/>
          </a:xfrm>
          <a:prstGeom prst="rect">
            <a:avLst/>
          </a:prstGeom>
          <a:gradFill rotWithShape="0">
            <a:gsLst>
              <a:gs pos="0">
                <a:schemeClr val="tx2"/>
              </a:gs>
              <a:gs pos="50000">
                <a:schemeClr val="accent2"/>
              </a:gs>
              <a:gs pos="100000">
                <a:schemeClr val="tx2"/>
              </a:gs>
            </a:gsLst>
            <a:lin ang="5400000" scaled="1"/>
          </a:gradFill>
          <a:ln w="38100">
            <a:solidFill>
              <a:srgbClr val="FF0000"/>
            </a:solidFill>
            <a:miter lim="800000"/>
            <a:headEnd/>
            <a:tailEnd/>
          </a:ln>
          <a:effectLst>
            <a:outerShdw dist="107763" dir="2700000" algn="ctr" rotWithShape="0">
              <a:schemeClr val="tx2"/>
            </a:outerShdw>
          </a:effectLst>
        </p:spPr>
        <p:txBody>
          <a:bodyPr wrap="none" anchor="ctr"/>
          <a:lstStyle/>
          <a:p>
            <a:pPr>
              <a:spcBef>
                <a:spcPct val="0"/>
              </a:spcBef>
            </a:pPr>
            <a:r>
              <a:rPr lang="it-IT" sz="2400" dirty="0" smtClean="0">
                <a:solidFill>
                  <a:srgbClr val="FFFFCC"/>
                </a:solidFill>
              </a:rPr>
              <a:t>SCAVO E PRE-RIVESTIMENTO</a:t>
            </a:r>
          </a:p>
          <a:p>
            <a:pPr>
              <a:spcBef>
                <a:spcPct val="0"/>
              </a:spcBef>
            </a:pPr>
            <a:r>
              <a:rPr lang="it-IT" dirty="0" smtClean="0">
                <a:solidFill>
                  <a:srgbClr val="FFFFCC"/>
                </a:solidFill>
              </a:rPr>
              <a:t>METODO TRADIZIONALE</a:t>
            </a:r>
            <a:endParaRPr lang="it-IT" dirty="0">
              <a:solidFill>
                <a:srgbClr val="FFFFCC"/>
              </a:solidFill>
            </a:endParaRPr>
          </a:p>
        </p:txBody>
      </p:sp>
      <p:sp>
        <p:nvSpPr>
          <p:cNvPr id="65540" name="AutoShape 4"/>
          <p:cNvSpPr>
            <a:spLocks noChangeArrowheads="1"/>
          </p:cNvSpPr>
          <p:nvPr/>
        </p:nvSpPr>
        <p:spPr bwMode="auto">
          <a:xfrm>
            <a:off x="4139952" y="1226840"/>
            <a:ext cx="685800" cy="762000"/>
          </a:xfrm>
          <a:prstGeom prst="downArrow">
            <a:avLst>
              <a:gd name="adj1" fmla="val 50000"/>
              <a:gd name="adj2" fmla="val 27778"/>
            </a:avLst>
          </a:prstGeom>
          <a:gradFill rotWithShape="0">
            <a:gsLst>
              <a:gs pos="0">
                <a:schemeClr val="accent2"/>
              </a:gs>
              <a:gs pos="100000">
                <a:srgbClr val="FFFF00"/>
              </a:gs>
            </a:gsLst>
            <a:lin ang="5400000" scaled="1"/>
          </a:gradFill>
          <a:ln w="9525">
            <a:solidFill>
              <a:srgbClr val="FF7517"/>
            </a:solidFill>
            <a:miter lim="800000"/>
            <a:headEnd/>
            <a:tailEnd/>
          </a:ln>
          <a:effectLst>
            <a:outerShdw dist="107763" dir="2700000" algn="ctr" rotWithShape="0">
              <a:schemeClr val="tx2"/>
            </a:outerShdw>
          </a:effectLst>
        </p:spPr>
        <p:txBody>
          <a:bodyPr wrap="none" anchor="ctr"/>
          <a:lstStyle/>
          <a:p>
            <a:endParaRPr lang="it-IT"/>
          </a:p>
        </p:txBody>
      </p:sp>
      <p:sp>
        <p:nvSpPr>
          <p:cNvPr id="65541" name="Rectangle 5"/>
          <p:cNvSpPr>
            <a:spLocks noChangeArrowheads="1"/>
          </p:cNvSpPr>
          <p:nvPr/>
        </p:nvSpPr>
        <p:spPr bwMode="auto">
          <a:xfrm>
            <a:off x="1187624" y="2102121"/>
            <a:ext cx="6779942" cy="4495231"/>
          </a:xfrm>
          <a:prstGeom prst="rect">
            <a:avLst/>
          </a:prstGeom>
          <a:gradFill rotWithShape="0">
            <a:gsLst>
              <a:gs pos="0">
                <a:srgbClr val="0000FF"/>
              </a:gs>
              <a:gs pos="100000">
                <a:schemeClr val="tx1"/>
              </a:gs>
            </a:gsLst>
            <a:path path="shape">
              <a:fillToRect l="50000" t="50000" r="50000" b="50000"/>
            </a:path>
          </a:gradFill>
          <a:ln w="38100">
            <a:solidFill>
              <a:srgbClr val="FF0000"/>
            </a:solidFill>
            <a:miter lim="800000"/>
            <a:headEnd/>
            <a:tailEnd/>
          </a:ln>
          <a:effectLst>
            <a:outerShdw dist="107763" dir="2700000" algn="ctr" rotWithShape="0">
              <a:schemeClr val="tx2"/>
            </a:outerShdw>
          </a:effectLst>
        </p:spPr>
        <p:txBody>
          <a:bodyPr wrap="none"/>
          <a:lstStyle/>
          <a:p>
            <a:pPr algn="l">
              <a:spcBef>
                <a:spcPct val="0"/>
              </a:spcBef>
            </a:pPr>
            <a:endParaRPr lang="it-IT" sz="1600">
              <a:solidFill>
                <a:schemeClr val="tx1"/>
              </a:solidFill>
            </a:endParaRPr>
          </a:p>
        </p:txBody>
      </p:sp>
      <p:sp>
        <p:nvSpPr>
          <p:cNvPr id="65543" name="Text Box 7"/>
          <p:cNvSpPr txBox="1">
            <a:spLocks noChangeArrowheads="1"/>
          </p:cNvSpPr>
          <p:nvPr/>
        </p:nvSpPr>
        <p:spPr bwMode="auto">
          <a:xfrm>
            <a:off x="1295400" y="2209800"/>
            <a:ext cx="6477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0"/>
              </a:spcBef>
            </a:pPr>
            <a:r>
              <a:rPr lang="it-IT" sz="1800" b="1" dirty="0" smtClean="0">
                <a:solidFill>
                  <a:schemeClr val="bg1"/>
                </a:solidFill>
                <a:latin typeface="Arial" charset="0"/>
              </a:rPr>
              <a:t>In funzione del tipo di terreno attraversato, le attività       di scavo in avanzamento si distinguono in:</a:t>
            </a:r>
            <a:endParaRPr lang="it-IT" sz="1800" b="1" dirty="0">
              <a:solidFill>
                <a:schemeClr val="bg1"/>
              </a:solidFill>
              <a:latin typeface="Arial" charset="0"/>
            </a:endParaRPr>
          </a:p>
          <a:p>
            <a:pPr algn="l">
              <a:spcBef>
                <a:spcPct val="0"/>
              </a:spcBef>
              <a:buFontTx/>
              <a:buChar char="•"/>
            </a:pPr>
            <a:endParaRPr lang="it-IT" sz="1800" b="1" dirty="0">
              <a:solidFill>
                <a:srgbClr val="FFFF00"/>
              </a:solidFill>
              <a:latin typeface="Arial" charset="0"/>
            </a:endParaRPr>
          </a:p>
        </p:txBody>
      </p:sp>
      <p:sp>
        <p:nvSpPr>
          <p:cNvPr id="65545" name="Text Box 9"/>
          <p:cNvSpPr txBox="1">
            <a:spLocks noChangeArrowheads="1"/>
          </p:cNvSpPr>
          <p:nvPr/>
        </p:nvSpPr>
        <p:spPr bwMode="auto">
          <a:xfrm>
            <a:off x="1323504" y="4787860"/>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err="1">
                <a:solidFill>
                  <a:schemeClr val="bg1"/>
                </a:solidFill>
              </a:rPr>
              <a:t>P</a:t>
            </a:r>
            <a:r>
              <a:rPr lang="it-IT" sz="1800" dirty="0" err="1" smtClean="0">
                <a:solidFill>
                  <a:schemeClr val="bg1"/>
                </a:solidFill>
              </a:rPr>
              <a:t>re-spritz</a:t>
            </a:r>
            <a:r>
              <a:rPr lang="it-IT" sz="1800" dirty="0" smtClean="0">
                <a:solidFill>
                  <a:schemeClr val="bg1"/>
                </a:solidFill>
              </a:rPr>
              <a:t> beton (sicurezza maestranze);</a:t>
            </a:r>
            <a:endParaRPr lang="it-IT" dirty="0">
              <a:solidFill>
                <a:schemeClr val="bg1"/>
              </a:solidFill>
            </a:endParaRPr>
          </a:p>
        </p:txBody>
      </p:sp>
      <p:sp>
        <p:nvSpPr>
          <p:cNvPr id="65548" name="Text Box 12"/>
          <p:cNvSpPr txBox="1">
            <a:spLocks noChangeArrowheads="1"/>
          </p:cNvSpPr>
          <p:nvPr/>
        </p:nvSpPr>
        <p:spPr bwMode="auto">
          <a:xfrm>
            <a:off x="1355873" y="2895600"/>
            <a:ext cx="62404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smtClean="0">
                <a:solidFill>
                  <a:schemeClr val="bg1"/>
                </a:solidFill>
                <a:latin typeface="Arial" pitchFamily="34" charset="0"/>
                <a:cs typeface="Arial" pitchFamily="34" charset="0"/>
              </a:rPr>
              <a:t>Abbattimento del fronte;</a:t>
            </a:r>
            <a:endParaRPr lang="it-IT" sz="1800" b="1" dirty="0">
              <a:solidFill>
                <a:schemeClr val="bg1"/>
              </a:solidFill>
              <a:latin typeface="Arial" pitchFamily="34" charset="0"/>
              <a:cs typeface="Arial" pitchFamily="34" charset="0"/>
            </a:endParaRPr>
          </a:p>
        </p:txBody>
      </p:sp>
      <p:sp>
        <p:nvSpPr>
          <p:cNvPr id="17" name="Text Box 9"/>
          <p:cNvSpPr txBox="1">
            <a:spLocks noChangeArrowheads="1"/>
          </p:cNvSpPr>
          <p:nvPr/>
        </p:nvSpPr>
        <p:spPr bwMode="auto">
          <a:xfrm>
            <a:off x="1347292" y="6228020"/>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sz="1800" dirty="0" smtClean="0">
                <a:solidFill>
                  <a:schemeClr val="bg1"/>
                </a:solidFill>
              </a:rPr>
              <a:t>Tampone in </a:t>
            </a:r>
            <a:r>
              <a:rPr lang="it-IT" sz="1800" dirty="0" err="1" smtClean="0">
                <a:solidFill>
                  <a:schemeClr val="bg1"/>
                </a:solidFill>
              </a:rPr>
              <a:t>spritz</a:t>
            </a:r>
            <a:r>
              <a:rPr lang="it-IT" sz="1800" dirty="0" smtClean="0">
                <a:solidFill>
                  <a:schemeClr val="bg1"/>
                </a:solidFill>
              </a:rPr>
              <a:t> beton fine campo</a:t>
            </a:r>
            <a:endParaRPr lang="it-IT" sz="1800" dirty="0">
              <a:solidFill>
                <a:schemeClr val="bg1"/>
              </a:solidFill>
            </a:endParaRPr>
          </a:p>
        </p:txBody>
      </p:sp>
      <p:sp>
        <p:nvSpPr>
          <p:cNvPr id="22" name="Text Box 9"/>
          <p:cNvSpPr txBox="1">
            <a:spLocks noChangeArrowheads="1"/>
          </p:cNvSpPr>
          <p:nvPr/>
        </p:nvSpPr>
        <p:spPr bwMode="auto">
          <a:xfrm>
            <a:off x="1331640" y="5075892"/>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Assemblaggio a terra centina metallica;</a:t>
            </a:r>
            <a:endParaRPr lang="it-IT" dirty="0">
              <a:solidFill>
                <a:schemeClr val="bg1"/>
              </a:solidFill>
            </a:endParaRPr>
          </a:p>
        </p:txBody>
      </p:sp>
      <p:sp>
        <p:nvSpPr>
          <p:cNvPr id="23" name="Text Box 9"/>
          <p:cNvSpPr txBox="1">
            <a:spLocks noChangeArrowheads="1"/>
          </p:cNvSpPr>
          <p:nvPr/>
        </p:nvSpPr>
        <p:spPr bwMode="auto">
          <a:xfrm>
            <a:off x="1306016" y="5939988"/>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err="1" smtClean="0">
                <a:solidFill>
                  <a:schemeClr val="bg1"/>
                </a:solidFill>
              </a:rPr>
              <a:t>Spritz</a:t>
            </a:r>
            <a:r>
              <a:rPr lang="it-IT" sz="1800" dirty="0" smtClean="0">
                <a:solidFill>
                  <a:schemeClr val="bg1"/>
                </a:solidFill>
              </a:rPr>
              <a:t> beton centina;</a:t>
            </a:r>
            <a:endParaRPr lang="it-IT" dirty="0">
              <a:solidFill>
                <a:schemeClr val="bg1"/>
              </a:solidFill>
            </a:endParaRPr>
          </a:p>
        </p:txBody>
      </p:sp>
      <p:sp>
        <p:nvSpPr>
          <p:cNvPr id="24" name="Text Box 9"/>
          <p:cNvSpPr txBox="1">
            <a:spLocks noChangeArrowheads="1"/>
          </p:cNvSpPr>
          <p:nvPr/>
        </p:nvSpPr>
        <p:spPr bwMode="auto">
          <a:xfrm>
            <a:off x="1306016" y="5651956"/>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Misura piani e mezzerie (dati progetto);</a:t>
            </a:r>
            <a:endParaRPr lang="it-IT" dirty="0">
              <a:solidFill>
                <a:schemeClr val="bg1"/>
              </a:solidFill>
            </a:endParaRPr>
          </a:p>
        </p:txBody>
      </p:sp>
      <p:sp>
        <p:nvSpPr>
          <p:cNvPr id="25" name="Text Box 12"/>
          <p:cNvSpPr txBox="1">
            <a:spLocks noChangeArrowheads="1"/>
          </p:cNvSpPr>
          <p:nvPr/>
        </p:nvSpPr>
        <p:spPr bwMode="auto">
          <a:xfrm>
            <a:off x="1331640" y="4499828"/>
            <a:ext cx="62404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smtClean="0">
                <a:solidFill>
                  <a:schemeClr val="bg1"/>
                </a:solidFill>
                <a:latin typeface="Arial" pitchFamily="34" charset="0"/>
                <a:cs typeface="Arial" pitchFamily="34" charset="0"/>
              </a:rPr>
              <a:t>Smarino materiale;</a:t>
            </a:r>
            <a:endParaRPr lang="it-IT" sz="1800" b="1" dirty="0">
              <a:solidFill>
                <a:schemeClr val="bg1"/>
              </a:solidFill>
              <a:latin typeface="Arial" pitchFamily="34" charset="0"/>
              <a:cs typeface="Arial" pitchFamily="34" charset="0"/>
            </a:endParaRPr>
          </a:p>
        </p:txBody>
      </p:sp>
      <p:sp>
        <p:nvSpPr>
          <p:cNvPr id="26" name="Text Box 9"/>
          <p:cNvSpPr txBox="1">
            <a:spLocks noChangeArrowheads="1"/>
          </p:cNvSpPr>
          <p:nvPr/>
        </p:nvSpPr>
        <p:spPr bwMode="auto">
          <a:xfrm>
            <a:off x="1331640" y="5363924"/>
            <a:ext cx="7010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it-IT"/>
            </a:defPPr>
            <a:lvl1pPr marL="285750" indent="-285750" algn="just">
              <a:buFont typeface="Arial" pitchFamily="34" charset="0"/>
              <a:buChar char="•"/>
              <a:defRPr sz="1600" b="1">
                <a:solidFill>
                  <a:srgbClr val="FFFF00"/>
                </a:solidFill>
                <a:latin typeface="Arial" charset="0"/>
              </a:defRPr>
            </a:lvl1pPr>
          </a:lstStyle>
          <a:p>
            <a:r>
              <a:rPr lang="it-IT" dirty="0">
                <a:solidFill>
                  <a:schemeClr val="bg1"/>
                </a:solidFill>
              </a:rPr>
              <a:t> </a:t>
            </a:r>
            <a:r>
              <a:rPr lang="it-IT" sz="1800" dirty="0" smtClean="0">
                <a:solidFill>
                  <a:schemeClr val="bg1"/>
                </a:solidFill>
              </a:rPr>
              <a:t>Posa centina metallica;</a:t>
            </a:r>
            <a:endParaRPr lang="it-IT" dirty="0">
              <a:solidFill>
                <a:schemeClr val="bg1"/>
              </a:solidFill>
            </a:endParaRPr>
          </a:p>
        </p:txBody>
      </p:sp>
      <p:sp>
        <p:nvSpPr>
          <p:cNvPr id="27" name="Text Box 12"/>
          <p:cNvSpPr txBox="1">
            <a:spLocks noChangeArrowheads="1"/>
          </p:cNvSpPr>
          <p:nvPr/>
        </p:nvSpPr>
        <p:spPr bwMode="auto">
          <a:xfrm>
            <a:off x="3215641" y="3203684"/>
            <a:ext cx="27324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smtClean="0">
                <a:solidFill>
                  <a:schemeClr val="bg1"/>
                </a:solidFill>
                <a:latin typeface="Arial" pitchFamily="34" charset="0"/>
                <a:cs typeface="Arial" pitchFamily="34" charset="0"/>
              </a:rPr>
              <a:t>Esplosivo;</a:t>
            </a:r>
            <a:endParaRPr lang="it-IT" sz="1800" b="1" dirty="0">
              <a:solidFill>
                <a:schemeClr val="bg1"/>
              </a:solidFill>
              <a:latin typeface="Arial" pitchFamily="34" charset="0"/>
              <a:cs typeface="Arial" pitchFamily="34" charset="0"/>
            </a:endParaRPr>
          </a:p>
        </p:txBody>
      </p:sp>
      <p:sp>
        <p:nvSpPr>
          <p:cNvPr id="28" name="Text Box 12"/>
          <p:cNvSpPr txBox="1">
            <a:spLocks noChangeArrowheads="1"/>
          </p:cNvSpPr>
          <p:nvPr/>
        </p:nvSpPr>
        <p:spPr bwMode="auto">
          <a:xfrm>
            <a:off x="3203848" y="3501008"/>
            <a:ext cx="30243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a:solidFill>
                  <a:schemeClr val="bg1"/>
                </a:solidFill>
                <a:latin typeface="Arial" pitchFamily="34" charset="0"/>
                <a:cs typeface="Arial" pitchFamily="34" charset="0"/>
              </a:rPr>
              <a:t>M</a:t>
            </a:r>
            <a:r>
              <a:rPr lang="it-IT" sz="1800" b="1" dirty="0" smtClean="0">
                <a:solidFill>
                  <a:schemeClr val="bg1"/>
                </a:solidFill>
                <a:latin typeface="Arial" pitchFamily="34" charset="0"/>
                <a:cs typeface="Arial" pitchFamily="34" charset="0"/>
              </a:rPr>
              <a:t>artelloni demolitori;</a:t>
            </a:r>
            <a:endParaRPr lang="it-IT" sz="1800" b="1" dirty="0">
              <a:solidFill>
                <a:schemeClr val="bg1"/>
              </a:solidFill>
              <a:latin typeface="Arial" pitchFamily="34" charset="0"/>
              <a:cs typeface="Arial" pitchFamily="34" charset="0"/>
            </a:endParaRPr>
          </a:p>
        </p:txBody>
      </p:sp>
      <p:sp>
        <p:nvSpPr>
          <p:cNvPr id="29" name="Text Box 12"/>
          <p:cNvSpPr txBox="1">
            <a:spLocks noChangeArrowheads="1"/>
          </p:cNvSpPr>
          <p:nvPr/>
        </p:nvSpPr>
        <p:spPr bwMode="auto">
          <a:xfrm>
            <a:off x="3203848" y="3789040"/>
            <a:ext cx="30243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smtClean="0">
                <a:solidFill>
                  <a:schemeClr val="bg1"/>
                </a:solidFill>
                <a:latin typeface="Arial" pitchFamily="34" charset="0"/>
                <a:cs typeface="Arial" pitchFamily="34" charset="0"/>
              </a:rPr>
              <a:t>Frese puntuali;</a:t>
            </a:r>
            <a:endParaRPr lang="it-IT" sz="1800" b="1" dirty="0">
              <a:solidFill>
                <a:schemeClr val="bg1"/>
              </a:solidFill>
              <a:latin typeface="Arial" pitchFamily="34" charset="0"/>
              <a:cs typeface="Arial" pitchFamily="34" charset="0"/>
            </a:endParaRPr>
          </a:p>
        </p:txBody>
      </p:sp>
      <p:sp>
        <p:nvSpPr>
          <p:cNvPr id="30" name="Text Box 12"/>
          <p:cNvSpPr txBox="1">
            <a:spLocks noChangeArrowheads="1"/>
          </p:cNvSpPr>
          <p:nvPr/>
        </p:nvSpPr>
        <p:spPr bwMode="auto">
          <a:xfrm>
            <a:off x="3203848" y="4077072"/>
            <a:ext cx="30243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85750" indent="-285750" algn="just">
              <a:buFont typeface="Arial" pitchFamily="34" charset="0"/>
              <a:buChar char="•"/>
            </a:pPr>
            <a:r>
              <a:rPr lang="it-IT" sz="1600" b="1" dirty="0">
                <a:solidFill>
                  <a:schemeClr val="bg1"/>
                </a:solidFill>
                <a:latin typeface="Arial" charset="0"/>
              </a:rPr>
              <a:t> </a:t>
            </a:r>
            <a:r>
              <a:rPr lang="it-IT" sz="1800" b="1" dirty="0" err="1" smtClean="0">
                <a:solidFill>
                  <a:schemeClr val="bg1"/>
                </a:solidFill>
                <a:latin typeface="Arial" pitchFamily="34" charset="0"/>
                <a:cs typeface="Arial" pitchFamily="34" charset="0"/>
              </a:rPr>
              <a:t>Ripper</a:t>
            </a:r>
            <a:r>
              <a:rPr lang="it-IT" sz="1800" b="1" dirty="0" smtClean="0">
                <a:solidFill>
                  <a:schemeClr val="bg1"/>
                </a:solidFill>
                <a:latin typeface="Arial" pitchFamily="34" charset="0"/>
                <a:cs typeface="Arial" pitchFamily="34" charset="0"/>
              </a:rPr>
              <a:t> e benne;</a:t>
            </a:r>
            <a:endParaRPr lang="it-IT" sz="1800" b="1" dirty="0">
              <a:solidFill>
                <a:schemeClr val="bg1"/>
              </a:solidFill>
              <a:latin typeface="Arial" pitchFamily="34" charset="0"/>
              <a:cs typeface="Arial" pitchFamily="34" charset="0"/>
            </a:endParaRPr>
          </a:p>
        </p:txBody>
      </p:sp>
      <p:pic>
        <p:nvPicPr>
          <p:cNvPr id="11" name="Immagin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1832" y="2157083"/>
            <a:ext cx="5917254" cy="4437940"/>
          </a:xfrm>
          <a:prstGeom prst="rect">
            <a:avLst/>
          </a:prstGeom>
        </p:spPr>
      </p:pic>
      <p:pic>
        <p:nvPicPr>
          <p:cNvPr id="12" name="Immagin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7271" y="2181275"/>
            <a:ext cx="5808243" cy="4356182"/>
          </a:xfrm>
          <a:prstGeom prst="rect">
            <a:avLst/>
          </a:prstGeom>
        </p:spPr>
      </p:pic>
      <p:pic>
        <p:nvPicPr>
          <p:cNvPr id="13" name="Immagin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8423" y="2180042"/>
            <a:ext cx="5937396" cy="4434722"/>
          </a:xfrm>
          <a:prstGeom prst="rect">
            <a:avLst/>
          </a:prstGeom>
        </p:spPr>
      </p:pic>
      <p:pic>
        <p:nvPicPr>
          <p:cNvPr id="18" name="Immagin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68578" y="2177023"/>
            <a:ext cx="6770996" cy="3039971"/>
          </a:xfrm>
          <a:prstGeom prst="rect">
            <a:avLst/>
          </a:prstGeom>
        </p:spPr>
      </p:pic>
      <p:pic>
        <p:nvPicPr>
          <p:cNvPr id="19" name="Immagine 18"/>
          <p:cNvPicPr>
            <a:picLocks noChangeAspect="1"/>
          </p:cNvPicPr>
          <p:nvPr/>
        </p:nvPicPr>
        <p:blipFill rotWithShape="1">
          <a:blip r:embed="rId7">
            <a:extLst>
              <a:ext uri="{28A0092B-C50C-407E-A947-70E740481C1C}">
                <a14:useLocalDpi xmlns:a14="http://schemas.microsoft.com/office/drawing/2010/main" val="0"/>
              </a:ext>
            </a:extLst>
          </a:blip>
          <a:srcRect t="8704" b="11175"/>
          <a:stretch/>
        </p:blipFill>
        <p:spPr>
          <a:xfrm>
            <a:off x="3574048" y="2161787"/>
            <a:ext cx="4402046" cy="4327803"/>
          </a:xfrm>
          <a:prstGeom prst="rect">
            <a:avLst/>
          </a:prstGeom>
        </p:spPr>
      </p:pic>
      <p:pic>
        <p:nvPicPr>
          <p:cNvPr id="20" name="Immagin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56857" y="2211034"/>
            <a:ext cx="5872552" cy="4404414"/>
          </a:xfrm>
          <a:prstGeom prst="rect">
            <a:avLst/>
          </a:prstGeom>
        </p:spPr>
      </p:pic>
      <p:pic>
        <p:nvPicPr>
          <p:cNvPr id="21" name="Immagin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61362" y="2140148"/>
            <a:ext cx="5974933" cy="4481200"/>
          </a:xfrm>
          <a:prstGeom prst="rect">
            <a:avLst/>
          </a:prstGeom>
        </p:spPr>
      </p:pic>
      <p:pic>
        <p:nvPicPr>
          <p:cNvPr id="31" name="Immagine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83683" y="2187806"/>
            <a:ext cx="5952613" cy="4464459"/>
          </a:xfrm>
          <a:prstGeom prst="rect">
            <a:avLst/>
          </a:prstGeom>
        </p:spPr>
      </p:pic>
      <p:pic>
        <p:nvPicPr>
          <p:cNvPr id="65536" name="Immagine 6553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38423" y="2168334"/>
            <a:ext cx="5939424" cy="4454568"/>
          </a:xfrm>
          <a:prstGeom prst="rect">
            <a:avLst/>
          </a:prstGeom>
        </p:spPr>
      </p:pic>
      <p:pic>
        <p:nvPicPr>
          <p:cNvPr id="65537" name="Immagine 655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25906" y="2174129"/>
            <a:ext cx="5982397" cy="4486798"/>
          </a:xfrm>
          <a:prstGeom prst="rect">
            <a:avLst/>
          </a:prstGeom>
        </p:spPr>
      </p:pic>
      <p:pic>
        <p:nvPicPr>
          <p:cNvPr id="65538" name="Immagine 6553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56857" y="2175478"/>
            <a:ext cx="6534274" cy="4356182"/>
          </a:xfrm>
          <a:prstGeom prst="rect">
            <a:avLst/>
          </a:prstGeom>
        </p:spPr>
      </p:pic>
      <p:pic>
        <p:nvPicPr>
          <p:cNvPr id="65542" name="Immagine 6554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75767" y="2175895"/>
            <a:ext cx="5900052" cy="4425039"/>
          </a:xfrm>
          <a:prstGeom prst="rect">
            <a:avLst/>
          </a:prstGeom>
        </p:spPr>
      </p:pic>
      <p:pic>
        <p:nvPicPr>
          <p:cNvPr id="65544" name="Immagine 6554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238423" y="2168334"/>
            <a:ext cx="5910577" cy="4432933"/>
          </a:xfrm>
          <a:prstGeom prst="rect">
            <a:avLst/>
          </a:prstGeom>
        </p:spPr>
      </p:pic>
      <p:pic>
        <p:nvPicPr>
          <p:cNvPr id="65547" name="Immagine 6554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76507" y="2200239"/>
            <a:ext cx="5901340" cy="4426005"/>
          </a:xfrm>
          <a:prstGeom prst="rect">
            <a:avLst/>
          </a:prstGeom>
        </p:spPr>
      </p:pic>
      <p:pic>
        <p:nvPicPr>
          <p:cNvPr id="65549" name="Immagine 6554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68633" y="2156511"/>
            <a:ext cx="5907186" cy="4430390"/>
          </a:xfrm>
          <a:prstGeom prst="rect">
            <a:avLst/>
          </a:prstGeom>
        </p:spPr>
      </p:pic>
      <p:pic>
        <p:nvPicPr>
          <p:cNvPr id="65550" name="Immagine 65549"/>
          <p:cNvPicPr>
            <a:picLocks noChangeAspect="1"/>
          </p:cNvPicPr>
          <p:nvPr/>
        </p:nvPicPr>
        <p:blipFill rotWithShape="1">
          <a:blip r:embed="rId18" cstate="print">
            <a:extLst>
              <a:ext uri="{28A0092B-C50C-407E-A947-70E740481C1C}">
                <a14:useLocalDpi xmlns:a14="http://schemas.microsoft.com/office/drawing/2010/main" val="0"/>
              </a:ext>
            </a:extLst>
          </a:blip>
          <a:srcRect b="20780"/>
          <a:stretch/>
        </p:blipFill>
        <p:spPr>
          <a:xfrm>
            <a:off x="1252646" y="2185063"/>
            <a:ext cx="6714692" cy="3989540"/>
          </a:xfrm>
          <a:prstGeom prst="rect">
            <a:avLst/>
          </a:prstGeom>
        </p:spPr>
      </p:pic>
      <p:pic>
        <p:nvPicPr>
          <p:cNvPr id="65551" name="Immagine 65550"/>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811216" y="2125960"/>
            <a:ext cx="3266933" cy="4629801"/>
          </a:xfrm>
          <a:prstGeom prst="rect">
            <a:avLst/>
          </a:prstGeom>
        </p:spPr>
      </p:pic>
      <p:pic>
        <p:nvPicPr>
          <p:cNvPr id="65552" name="Immagine 6555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836840" y="2131503"/>
            <a:ext cx="3266933" cy="4629802"/>
          </a:xfrm>
          <a:prstGeom prst="rect">
            <a:avLst/>
          </a:prstGeom>
        </p:spPr>
      </p:pic>
      <p:pic>
        <p:nvPicPr>
          <p:cNvPr id="65553" name="Immagine 6555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811934" y="2161787"/>
            <a:ext cx="3155404" cy="4471745"/>
          </a:xfrm>
          <a:prstGeom prst="rect">
            <a:avLst/>
          </a:prstGeom>
        </p:spPr>
      </p:pic>
      <p:pic>
        <p:nvPicPr>
          <p:cNvPr id="65554" name="Immagine 6555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283683" y="2161786"/>
            <a:ext cx="5952613" cy="4464459"/>
          </a:xfrm>
          <a:prstGeom prst="rect">
            <a:avLst/>
          </a:prstGeom>
        </p:spPr>
      </p:pic>
      <p:pic>
        <p:nvPicPr>
          <p:cNvPr id="65555" name="Immagine 65554"/>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56857" y="2181275"/>
            <a:ext cx="5979439" cy="4484579"/>
          </a:xfrm>
          <a:prstGeom prst="rect">
            <a:avLst/>
          </a:prstGeom>
        </p:spPr>
      </p:pic>
      <p:pic>
        <p:nvPicPr>
          <p:cNvPr id="65556" name="Immagine 6555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68578" y="2177023"/>
            <a:ext cx="5880423" cy="4410317"/>
          </a:xfrm>
          <a:prstGeom prst="rect">
            <a:avLst/>
          </a:prstGeom>
        </p:spPr>
      </p:pic>
      <p:pic>
        <p:nvPicPr>
          <p:cNvPr id="65557" name="Immagine 65556"/>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306016" y="2192207"/>
            <a:ext cx="5930280" cy="4447710"/>
          </a:xfrm>
          <a:prstGeom prst="rect">
            <a:avLst/>
          </a:prstGeom>
        </p:spPr>
      </p:pic>
      <p:pic>
        <p:nvPicPr>
          <p:cNvPr id="65558" name="Immagine 6555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368416" y="2150312"/>
            <a:ext cx="5607678" cy="4490611"/>
          </a:xfrm>
          <a:prstGeom prst="rect">
            <a:avLst/>
          </a:prstGeom>
        </p:spPr>
      </p:pic>
    </p:spTree>
    <p:extLst>
      <p:ext uri="{BB962C8B-B14F-4D97-AF65-F5344CB8AC3E}">
        <p14:creationId xmlns:p14="http://schemas.microsoft.com/office/powerpoint/2010/main" val="40270450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5540"/>
                                        </p:tgtEl>
                                        <p:attrNameLst>
                                          <p:attrName>style.visibility</p:attrName>
                                        </p:attrNameLst>
                                      </p:cBhvr>
                                      <p:to>
                                        <p:strVal val="visible"/>
                                      </p:to>
                                    </p:set>
                                    <p:anim calcmode="lin" valueType="num">
                                      <p:cBhvr additive="base">
                                        <p:cTn id="12" dur="500" fill="hold"/>
                                        <p:tgtEl>
                                          <p:spTgt spid="65540"/>
                                        </p:tgtEl>
                                        <p:attrNameLst>
                                          <p:attrName>ppt_x</p:attrName>
                                        </p:attrNameLst>
                                      </p:cBhvr>
                                      <p:tavLst>
                                        <p:tav tm="0">
                                          <p:val>
                                            <p:strVal val="#ppt_x"/>
                                          </p:val>
                                        </p:tav>
                                        <p:tav tm="100000">
                                          <p:val>
                                            <p:strVal val="#ppt_x"/>
                                          </p:val>
                                        </p:tav>
                                      </p:tavLst>
                                    </p:anim>
                                    <p:anim calcmode="lin" valueType="num">
                                      <p:cBhvr additive="base">
                                        <p:cTn id="13" dur="500" fill="hold"/>
                                        <p:tgtEl>
                                          <p:spTgt spid="655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5541"/>
                                        </p:tgtEl>
                                        <p:attrNameLst>
                                          <p:attrName>style.visibility</p:attrName>
                                        </p:attrNameLst>
                                      </p:cBhvr>
                                      <p:to>
                                        <p:strVal val="visible"/>
                                      </p:to>
                                    </p:set>
                                    <p:anim calcmode="lin" valueType="num">
                                      <p:cBhvr additive="base">
                                        <p:cTn id="17" dur="500" fill="hold"/>
                                        <p:tgtEl>
                                          <p:spTgt spid="65541"/>
                                        </p:tgtEl>
                                        <p:attrNameLst>
                                          <p:attrName>ppt_x</p:attrName>
                                        </p:attrNameLst>
                                      </p:cBhvr>
                                      <p:tavLst>
                                        <p:tav tm="0">
                                          <p:val>
                                            <p:strVal val="#ppt_x"/>
                                          </p:val>
                                        </p:tav>
                                        <p:tav tm="100000">
                                          <p:val>
                                            <p:strVal val="#ppt_x"/>
                                          </p:val>
                                        </p:tav>
                                      </p:tavLst>
                                    </p:anim>
                                    <p:anim calcmode="lin" valueType="num">
                                      <p:cBhvr additive="base">
                                        <p:cTn id="18" dur="500" fill="hold"/>
                                        <p:tgtEl>
                                          <p:spTgt spid="65541"/>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5543"/>
                                        </p:tgtEl>
                                        <p:attrNameLst>
                                          <p:attrName>style.visibility</p:attrName>
                                        </p:attrNameLst>
                                      </p:cBhvr>
                                      <p:to>
                                        <p:strVal val="visible"/>
                                      </p:to>
                                    </p:set>
                                    <p:animEffect transition="in" filter="wipe(left)">
                                      <p:cBhvr>
                                        <p:cTn id="23" dur="500"/>
                                        <p:tgtEl>
                                          <p:spTgt spid="655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5548"/>
                                        </p:tgtEl>
                                        <p:attrNameLst>
                                          <p:attrName>style.visibility</p:attrName>
                                        </p:attrNameLst>
                                      </p:cBhvr>
                                      <p:to>
                                        <p:strVal val="visible"/>
                                      </p:to>
                                    </p:set>
                                    <p:animEffect transition="in" filter="fade">
                                      <p:cBhvr>
                                        <p:cTn id="28" dur="500"/>
                                        <p:tgtEl>
                                          <p:spTgt spid="655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5551"/>
                                        </p:tgtEl>
                                        <p:attrNameLst>
                                          <p:attrName>style.visibility</p:attrName>
                                        </p:attrNameLst>
                                      </p:cBhvr>
                                      <p:to>
                                        <p:strVal val="visible"/>
                                      </p:to>
                                    </p:set>
                                    <p:animEffect transition="in" filter="fade">
                                      <p:cBhvr>
                                        <p:cTn id="38" dur="500"/>
                                        <p:tgtEl>
                                          <p:spTgt spid="65551"/>
                                        </p:tgtEl>
                                      </p:cBhvr>
                                    </p:animEffect>
                                  </p:childTnLst>
                                  <p:subTnLst>
                                    <p:set>
                                      <p:cBhvr override="childStyle">
                                        <p:cTn dur="1" fill="hold" display="0" masterRel="nextClick" afterEffect="1"/>
                                        <p:tgtEl>
                                          <p:spTgt spid="65551"/>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5552"/>
                                        </p:tgtEl>
                                        <p:attrNameLst>
                                          <p:attrName>style.visibility</p:attrName>
                                        </p:attrNameLst>
                                      </p:cBhvr>
                                      <p:to>
                                        <p:strVal val="visible"/>
                                      </p:to>
                                    </p:set>
                                    <p:animEffect transition="in" filter="fade">
                                      <p:cBhvr>
                                        <p:cTn id="43" dur="500"/>
                                        <p:tgtEl>
                                          <p:spTgt spid="65552"/>
                                        </p:tgtEl>
                                      </p:cBhvr>
                                    </p:animEffect>
                                  </p:childTnLst>
                                  <p:subTnLst>
                                    <p:set>
                                      <p:cBhvr override="childStyle">
                                        <p:cTn dur="1" fill="hold" display="0" masterRel="nextClick" afterEffect="1"/>
                                        <p:tgtEl>
                                          <p:spTgt spid="65552"/>
                                        </p:tgtEl>
                                        <p:attrNameLst>
                                          <p:attrName>style.visibility</p:attrName>
                                        </p:attrNameLst>
                                      </p:cBhvr>
                                      <p:to>
                                        <p:strVal val="hidden"/>
                                      </p:to>
                                    </p:set>
                                  </p:sub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65553"/>
                                        </p:tgtEl>
                                        <p:attrNameLst>
                                          <p:attrName>style.visibility</p:attrName>
                                        </p:attrNameLst>
                                      </p:cBhvr>
                                      <p:to>
                                        <p:strVal val="visible"/>
                                      </p:to>
                                    </p:set>
                                    <p:animEffect transition="in" filter="fade">
                                      <p:cBhvr>
                                        <p:cTn id="48" dur="500"/>
                                        <p:tgtEl>
                                          <p:spTgt spid="65553"/>
                                        </p:tgtEl>
                                      </p:cBhvr>
                                    </p:animEffect>
                                  </p:childTnLst>
                                  <p:subTnLst>
                                    <p:set>
                                      <p:cBhvr override="childStyle">
                                        <p:cTn dur="1" fill="hold" display="0" masterRel="nextClick" afterEffect="1"/>
                                        <p:tgtEl>
                                          <p:spTgt spid="65553"/>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65554"/>
                                        </p:tgtEl>
                                        <p:attrNameLst>
                                          <p:attrName>style.visibility</p:attrName>
                                        </p:attrNameLst>
                                      </p:cBhvr>
                                      <p:to>
                                        <p:strVal val="visible"/>
                                      </p:to>
                                    </p:set>
                                    <p:animEffect transition="in" filter="fade">
                                      <p:cBhvr>
                                        <p:cTn id="53" dur="500"/>
                                        <p:tgtEl>
                                          <p:spTgt spid="65554"/>
                                        </p:tgtEl>
                                      </p:cBhvr>
                                    </p:animEffect>
                                  </p:childTnLst>
                                  <p:subTnLst>
                                    <p:set>
                                      <p:cBhvr override="childStyle">
                                        <p:cTn dur="1" fill="hold" display="0" masterRel="nextClick" afterEffect="1"/>
                                        <p:tgtEl>
                                          <p:spTgt spid="65554"/>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65555"/>
                                        </p:tgtEl>
                                        <p:attrNameLst>
                                          <p:attrName>style.visibility</p:attrName>
                                        </p:attrNameLst>
                                      </p:cBhvr>
                                      <p:to>
                                        <p:strVal val="visible"/>
                                      </p:to>
                                    </p:set>
                                    <p:animEffect transition="in" filter="fade">
                                      <p:cBhvr>
                                        <p:cTn id="58" dur="500"/>
                                        <p:tgtEl>
                                          <p:spTgt spid="65555"/>
                                        </p:tgtEl>
                                      </p:cBhvr>
                                    </p:animEffect>
                                  </p:childTnLst>
                                  <p:subTnLst>
                                    <p:set>
                                      <p:cBhvr override="childStyle">
                                        <p:cTn dur="1" fill="hold" display="0" masterRel="nextClick" afterEffect="1"/>
                                        <p:tgtEl>
                                          <p:spTgt spid="65555"/>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65556"/>
                                        </p:tgtEl>
                                        <p:attrNameLst>
                                          <p:attrName>style.visibility</p:attrName>
                                        </p:attrNameLst>
                                      </p:cBhvr>
                                      <p:to>
                                        <p:strVal val="visible"/>
                                      </p:to>
                                    </p:set>
                                    <p:animEffect transition="in" filter="fade">
                                      <p:cBhvr>
                                        <p:cTn id="63" dur="500"/>
                                        <p:tgtEl>
                                          <p:spTgt spid="65556"/>
                                        </p:tgtEl>
                                      </p:cBhvr>
                                    </p:animEffect>
                                  </p:childTnLst>
                                  <p:subTnLst>
                                    <p:set>
                                      <p:cBhvr override="childStyle">
                                        <p:cTn dur="1" fill="hold" display="0" masterRel="nextClick" afterEffect="1"/>
                                        <p:tgtEl>
                                          <p:spTgt spid="65556"/>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5557"/>
                                        </p:tgtEl>
                                        <p:attrNameLst>
                                          <p:attrName>style.visibility</p:attrName>
                                        </p:attrNameLst>
                                      </p:cBhvr>
                                      <p:to>
                                        <p:strVal val="visible"/>
                                      </p:to>
                                    </p:set>
                                    <p:animEffect transition="in" filter="fade">
                                      <p:cBhvr>
                                        <p:cTn id="68" dur="500"/>
                                        <p:tgtEl>
                                          <p:spTgt spid="65557"/>
                                        </p:tgtEl>
                                      </p:cBhvr>
                                    </p:animEffect>
                                  </p:childTnLst>
                                  <p:subTnLst>
                                    <p:set>
                                      <p:cBhvr override="childStyle">
                                        <p:cTn dur="1" fill="hold" display="0" masterRel="nextClick" afterEffect="1"/>
                                        <p:tgtEl>
                                          <p:spTgt spid="65557"/>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5558"/>
                                        </p:tgtEl>
                                        <p:attrNameLst>
                                          <p:attrName>style.visibility</p:attrName>
                                        </p:attrNameLst>
                                      </p:cBhvr>
                                      <p:to>
                                        <p:strVal val="visible"/>
                                      </p:to>
                                    </p:set>
                                    <p:animEffect transition="in" filter="fade">
                                      <p:cBhvr>
                                        <p:cTn id="73" dur="500"/>
                                        <p:tgtEl>
                                          <p:spTgt spid="65558"/>
                                        </p:tgtEl>
                                      </p:cBhvr>
                                    </p:animEffect>
                                  </p:childTnLst>
                                  <p:subTnLst>
                                    <p:set>
                                      <p:cBhvr override="childStyle">
                                        <p:cTn dur="1" fill="hold" display="0" masterRel="nextClick" afterEffect="1"/>
                                        <p:tgtEl>
                                          <p:spTgt spid="65558"/>
                                        </p:tgtEl>
                                        <p:attrNameLst>
                                          <p:attrName>style.visibility</p:attrName>
                                        </p:attrNameLst>
                                      </p:cBhvr>
                                      <p:to>
                                        <p:strVal val="hidden"/>
                                      </p:to>
                                    </p:set>
                                  </p:sub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fade">
                                      <p:cBhvr>
                                        <p:cTn id="113"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500"/>
                                        <p:tgtEl>
                                          <p:spTgt spid="25"/>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65537"/>
                                        </p:tgtEl>
                                        <p:attrNameLst>
                                          <p:attrName>style.visibility</p:attrName>
                                        </p:attrNameLst>
                                      </p:cBhvr>
                                      <p:to>
                                        <p:strVal val="visible"/>
                                      </p:to>
                                    </p:set>
                                    <p:animEffect transition="in" filter="fade">
                                      <p:cBhvr>
                                        <p:cTn id="128" dur="500"/>
                                        <p:tgtEl>
                                          <p:spTgt spid="65537"/>
                                        </p:tgtEl>
                                      </p:cBhvr>
                                    </p:animEffect>
                                  </p:childTnLst>
                                  <p:subTnLst>
                                    <p:set>
                                      <p:cBhvr override="childStyle">
                                        <p:cTn dur="1" fill="hold" display="0" masterRel="nextClick" afterEffect="1"/>
                                        <p:tgtEl>
                                          <p:spTgt spid="65537"/>
                                        </p:tgtEl>
                                        <p:attrNameLst>
                                          <p:attrName>style.visibility</p:attrName>
                                        </p:attrNameLst>
                                      </p:cBhvr>
                                      <p:to>
                                        <p:strVal val="hidden"/>
                                      </p:to>
                                    </p:set>
                                  </p:sub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65545"/>
                                        </p:tgtEl>
                                        <p:attrNameLst>
                                          <p:attrName>style.visibility</p:attrName>
                                        </p:attrNameLst>
                                      </p:cBhvr>
                                      <p:to>
                                        <p:strVal val="visible"/>
                                      </p:to>
                                    </p:set>
                                    <p:animEffect transition="in" filter="wipe(left)">
                                      <p:cBhvr>
                                        <p:cTn id="133" dur="500"/>
                                        <p:tgtEl>
                                          <p:spTgt spid="65545"/>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31"/>
                                        </p:tgtEl>
                                        <p:attrNameLst>
                                          <p:attrName>style.visibility</p:attrName>
                                        </p:attrNameLst>
                                      </p:cBhvr>
                                      <p:to>
                                        <p:strVal val="visible"/>
                                      </p:to>
                                    </p:set>
                                    <p:animEffect transition="in" filter="fade">
                                      <p:cBhvr>
                                        <p:cTn id="138"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21"/>
                                        </p:tgtEl>
                                        <p:attrNameLst>
                                          <p:attrName>style.visibility</p:attrName>
                                        </p:attrNameLst>
                                      </p:cBhvr>
                                      <p:to>
                                        <p:strVal val="visible"/>
                                      </p:to>
                                    </p:set>
                                    <p:animEffect transition="in" filter="fade">
                                      <p:cBhvr>
                                        <p:cTn id="143"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22"/>
                                        </p:tgtEl>
                                        <p:attrNameLst>
                                          <p:attrName>style.visibility</p:attrName>
                                        </p:attrNameLst>
                                      </p:cBhvr>
                                      <p:to>
                                        <p:strVal val="visible"/>
                                      </p:to>
                                    </p:set>
                                    <p:animEffect transition="in" filter="wipe(left)">
                                      <p:cBhvr>
                                        <p:cTn id="148" dur="500"/>
                                        <p:tgtEl>
                                          <p:spTgt spid="22"/>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nodeType="clickEffect">
                                  <p:stCondLst>
                                    <p:cond delay="0"/>
                                  </p:stCondLst>
                                  <p:childTnLst>
                                    <p:set>
                                      <p:cBhvr>
                                        <p:cTn id="152" dur="1" fill="hold">
                                          <p:stCondLst>
                                            <p:cond delay="0"/>
                                          </p:stCondLst>
                                        </p:cTn>
                                        <p:tgtEl>
                                          <p:spTgt spid="65536"/>
                                        </p:tgtEl>
                                        <p:attrNameLst>
                                          <p:attrName>style.visibility</p:attrName>
                                        </p:attrNameLst>
                                      </p:cBhvr>
                                      <p:to>
                                        <p:strVal val="visible"/>
                                      </p:to>
                                    </p:set>
                                    <p:animEffect transition="in" filter="fade">
                                      <p:cBhvr>
                                        <p:cTn id="153" dur="500"/>
                                        <p:tgtEl>
                                          <p:spTgt spid="65536"/>
                                        </p:tgtEl>
                                      </p:cBhvr>
                                    </p:animEffect>
                                  </p:childTnLst>
                                  <p:subTnLst>
                                    <p:set>
                                      <p:cBhvr override="childStyle">
                                        <p:cTn dur="1" fill="hold" display="0" masterRel="nextClick" afterEffect="1"/>
                                        <p:tgtEl>
                                          <p:spTgt spid="65536"/>
                                        </p:tgtEl>
                                        <p:attrNameLst>
                                          <p:attrName>style.visibility</p:attrName>
                                        </p:attrNameLst>
                                      </p:cBhvr>
                                      <p:to>
                                        <p:strVal val="hidden"/>
                                      </p:to>
                                    </p:set>
                                  </p:sub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grpId="0" nodeType="clickEffect">
                                  <p:stCondLst>
                                    <p:cond delay="0"/>
                                  </p:stCondLst>
                                  <p:childTnLst>
                                    <p:set>
                                      <p:cBhvr>
                                        <p:cTn id="157" dur="1" fill="hold">
                                          <p:stCondLst>
                                            <p:cond delay="0"/>
                                          </p:stCondLst>
                                        </p:cTn>
                                        <p:tgtEl>
                                          <p:spTgt spid="26"/>
                                        </p:tgtEl>
                                        <p:attrNameLst>
                                          <p:attrName>style.visibility</p:attrName>
                                        </p:attrNameLst>
                                      </p:cBhvr>
                                      <p:to>
                                        <p:strVal val="visible"/>
                                      </p:to>
                                    </p:set>
                                    <p:animEffect transition="in" filter="wipe(left)">
                                      <p:cBhvr>
                                        <p:cTn id="158" dur="500"/>
                                        <p:tgtEl>
                                          <p:spTgt spid="26"/>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nodeType="clickEffect">
                                  <p:stCondLst>
                                    <p:cond delay="0"/>
                                  </p:stCondLst>
                                  <p:childTnLst>
                                    <p:set>
                                      <p:cBhvr>
                                        <p:cTn id="162" dur="1" fill="hold">
                                          <p:stCondLst>
                                            <p:cond delay="0"/>
                                          </p:stCondLst>
                                        </p:cTn>
                                        <p:tgtEl>
                                          <p:spTgt spid="65538"/>
                                        </p:tgtEl>
                                        <p:attrNameLst>
                                          <p:attrName>style.visibility</p:attrName>
                                        </p:attrNameLst>
                                      </p:cBhvr>
                                      <p:to>
                                        <p:strVal val="visible"/>
                                      </p:to>
                                    </p:set>
                                    <p:animEffect transition="in" filter="fade">
                                      <p:cBhvr>
                                        <p:cTn id="163" dur="500"/>
                                        <p:tgtEl>
                                          <p:spTgt spid="65538"/>
                                        </p:tgtEl>
                                      </p:cBhvr>
                                    </p:animEffect>
                                  </p:childTnLst>
                                  <p:subTnLst>
                                    <p:set>
                                      <p:cBhvr override="childStyle">
                                        <p:cTn dur="1" fill="hold" display="0" masterRel="nextClick" afterEffect="1"/>
                                        <p:tgtEl>
                                          <p:spTgt spid="65538"/>
                                        </p:tgtEl>
                                        <p:attrNameLst>
                                          <p:attrName>style.visibility</p:attrName>
                                        </p:attrNameLst>
                                      </p:cBhvr>
                                      <p:to>
                                        <p:strVal val="hidden"/>
                                      </p:to>
                                    </p:set>
                                  </p:sub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nodeType="clickEffect">
                                  <p:stCondLst>
                                    <p:cond delay="0"/>
                                  </p:stCondLst>
                                  <p:childTnLst>
                                    <p:set>
                                      <p:cBhvr>
                                        <p:cTn id="167" dur="1" fill="hold">
                                          <p:stCondLst>
                                            <p:cond delay="0"/>
                                          </p:stCondLst>
                                        </p:cTn>
                                        <p:tgtEl>
                                          <p:spTgt spid="65542"/>
                                        </p:tgtEl>
                                        <p:attrNameLst>
                                          <p:attrName>style.visibility</p:attrName>
                                        </p:attrNameLst>
                                      </p:cBhvr>
                                      <p:to>
                                        <p:strVal val="visible"/>
                                      </p:to>
                                    </p:set>
                                    <p:animEffect transition="in" filter="fade">
                                      <p:cBhvr>
                                        <p:cTn id="168" dur="500"/>
                                        <p:tgtEl>
                                          <p:spTgt spid="65542"/>
                                        </p:tgtEl>
                                      </p:cBhvr>
                                    </p:animEffect>
                                  </p:childTnLst>
                                  <p:subTnLst>
                                    <p:set>
                                      <p:cBhvr override="childStyle">
                                        <p:cTn dur="1" fill="hold" display="0" masterRel="nextClick" afterEffect="1"/>
                                        <p:tgtEl>
                                          <p:spTgt spid="65542"/>
                                        </p:tgtEl>
                                        <p:attrNameLst>
                                          <p:attrName>style.visibility</p:attrName>
                                        </p:attrNameLst>
                                      </p:cBhvr>
                                      <p:to>
                                        <p:strVal val="hidden"/>
                                      </p:to>
                                    </p:set>
                                  </p:sub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grpId="0" nodeType="clickEffect">
                                  <p:stCondLst>
                                    <p:cond delay="0"/>
                                  </p:stCondLst>
                                  <p:childTnLst>
                                    <p:set>
                                      <p:cBhvr>
                                        <p:cTn id="172" dur="1" fill="hold">
                                          <p:stCondLst>
                                            <p:cond delay="0"/>
                                          </p:stCondLst>
                                        </p:cTn>
                                        <p:tgtEl>
                                          <p:spTgt spid="24"/>
                                        </p:tgtEl>
                                        <p:attrNameLst>
                                          <p:attrName>style.visibility</p:attrName>
                                        </p:attrNameLst>
                                      </p:cBhvr>
                                      <p:to>
                                        <p:strVal val="visible"/>
                                      </p:to>
                                    </p:set>
                                    <p:animEffect transition="in" filter="wipe(left)">
                                      <p:cBhvr>
                                        <p:cTn id="173" dur="500"/>
                                        <p:tgtEl>
                                          <p:spTgt spid="24"/>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nodeType="clickEffect">
                                  <p:stCondLst>
                                    <p:cond delay="0"/>
                                  </p:stCondLst>
                                  <p:childTnLst>
                                    <p:set>
                                      <p:cBhvr>
                                        <p:cTn id="177" dur="1" fill="hold">
                                          <p:stCondLst>
                                            <p:cond delay="0"/>
                                          </p:stCondLst>
                                        </p:cTn>
                                        <p:tgtEl>
                                          <p:spTgt spid="65544"/>
                                        </p:tgtEl>
                                        <p:attrNameLst>
                                          <p:attrName>style.visibility</p:attrName>
                                        </p:attrNameLst>
                                      </p:cBhvr>
                                      <p:to>
                                        <p:strVal val="visible"/>
                                      </p:to>
                                    </p:set>
                                    <p:animEffect transition="in" filter="fade">
                                      <p:cBhvr>
                                        <p:cTn id="178" dur="500"/>
                                        <p:tgtEl>
                                          <p:spTgt spid="65544"/>
                                        </p:tgtEl>
                                      </p:cBhvr>
                                    </p:animEffect>
                                  </p:childTnLst>
                                  <p:subTnLst>
                                    <p:set>
                                      <p:cBhvr override="childStyle">
                                        <p:cTn dur="1" fill="hold" display="0" masterRel="nextClick" afterEffect="1"/>
                                        <p:tgtEl>
                                          <p:spTgt spid="65544"/>
                                        </p:tgtEl>
                                        <p:attrNameLst>
                                          <p:attrName>style.visibility</p:attrName>
                                        </p:attrNameLst>
                                      </p:cBhvr>
                                      <p:to>
                                        <p:strVal val="hidden"/>
                                      </p:to>
                                    </p:set>
                                  </p:sub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nodeType="clickEffect">
                                  <p:stCondLst>
                                    <p:cond delay="0"/>
                                  </p:stCondLst>
                                  <p:childTnLst>
                                    <p:set>
                                      <p:cBhvr>
                                        <p:cTn id="182" dur="1" fill="hold">
                                          <p:stCondLst>
                                            <p:cond delay="0"/>
                                          </p:stCondLst>
                                        </p:cTn>
                                        <p:tgtEl>
                                          <p:spTgt spid="65547"/>
                                        </p:tgtEl>
                                        <p:attrNameLst>
                                          <p:attrName>style.visibility</p:attrName>
                                        </p:attrNameLst>
                                      </p:cBhvr>
                                      <p:to>
                                        <p:strVal val="visible"/>
                                      </p:to>
                                    </p:set>
                                    <p:animEffect transition="in" filter="fade">
                                      <p:cBhvr>
                                        <p:cTn id="183" dur="500"/>
                                        <p:tgtEl>
                                          <p:spTgt spid="65547"/>
                                        </p:tgtEl>
                                      </p:cBhvr>
                                    </p:animEffect>
                                  </p:childTnLst>
                                  <p:subTnLst>
                                    <p:set>
                                      <p:cBhvr override="childStyle">
                                        <p:cTn dur="1" fill="hold" display="0" masterRel="nextClick" afterEffect="1"/>
                                        <p:tgtEl>
                                          <p:spTgt spid="65547"/>
                                        </p:tgtEl>
                                        <p:attrNameLst>
                                          <p:attrName>style.visibility</p:attrName>
                                        </p:attrNameLst>
                                      </p:cBhvr>
                                      <p:to>
                                        <p:strVal val="hidden"/>
                                      </p:to>
                                    </p:set>
                                  </p:sub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23"/>
                                        </p:tgtEl>
                                        <p:attrNameLst>
                                          <p:attrName>style.visibility</p:attrName>
                                        </p:attrNameLst>
                                      </p:cBhvr>
                                      <p:to>
                                        <p:strVal val="visible"/>
                                      </p:to>
                                    </p:set>
                                    <p:animEffect transition="in" filter="wipe(left)">
                                      <p:cBhvr>
                                        <p:cTn id="188" dur="500"/>
                                        <p:tgtEl>
                                          <p:spTgt spid="23"/>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nodeType="clickEffect">
                                  <p:stCondLst>
                                    <p:cond delay="0"/>
                                  </p:stCondLst>
                                  <p:childTnLst>
                                    <p:set>
                                      <p:cBhvr>
                                        <p:cTn id="192" dur="1" fill="hold">
                                          <p:stCondLst>
                                            <p:cond delay="0"/>
                                          </p:stCondLst>
                                        </p:cTn>
                                        <p:tgtEl>
                                          <p:spTgt spid="65549"/>
                                        </p:tgtEl>
                                        <p:attrNameLst>
                                          <p:attrName>style.visibility</p:attrName>
                                        </p:attrNameLst>
                                      </p:cBhvr>
                                      <p:to>
                                        <p:strVal val="visible"/>
                                      </p:to>
                                    </p:set>
                                    <p:animEffect transition="in" filter="fade">
                                      <p:cBhvr>
                                        <p:cTn id="193" dur="500"/>
                                        <p:tgtEl>
                                          <p:spTgt spid="65549"/>
                                        </p:tgtEl>
                                      </p:cBhvr>
                                    </p:animEffect>
                                  </p:childTnLst>
                                  <p:subTnLst>
                                    <p:set>
                                      <p:cBhvr override="childStyle">
                                        <p:cTn dur="1" fill="hold" display="0" masterRel="nextClick" afterEffect="1"/>
                                        <p:tgtEl>
                                          <p:spTgt spid="65549"/>
                                        </p:tgtEl>
                                        <p:attrNameLst>
                                          <p:attrName>style.visibility</p:attrName>
                                        </p:attrNameLst>
                                      </p:cBhvr>
                                      <p:to>
                                        <p:strVal val="hidden"/>
                                      </p:to>
                                    </p:set>
                                  </p:sub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17"/>
                                        </p:tgtEl>
                                        <p:attrNameLst>
                                          <p:attrName>style.visibility</p:attrName>
                                        </p:attrNameLst>
                                      </p:cBhvr>
                                      <p:to>
                                        <p:strVal val="visible"/>
                                      </p:to>
                                    </p:set>
                                    <p:animEffect transition="in" filter="wipe(left)">
                                      <p:cBhvr>
                                        <p:cTn id="198" dur="500"/>
                                        <p:tgtEl>
                                          <p:spTgt spid="17"/>
                                        </p:tgtEl>
                                      </p:cBhvr>
                                    </p:animEffect>
                                  </p:childTnLst>
                                </p:cTn>
                              </p:par>
                            </p:childTnLst>
                          </p:cTn>
                        </p:par>
                      </p:childTnLst>
                    </p:cTn>
                  </p:par>
                  <p:par>
                    <p:cTn id="199" fill="hold">
                      <p:stCondLst>
                        <p:cond delay="indefinite"/>
                      </p:stCondLst>
                      <p:childTnLst>
                        <p:par>
                          <p:cTn id="200" fill="hold">
                            <p:stCondLst>
                              <p:cond delay="0"/>
                            </p:stCondLst>
                            <p:childTnLst>
                              <p:par>
                                <p:cTn id="201" presetID="10" presetClass="entr" presetSubtype="0" fill="hold" nodeType="clickEffect">
                                  <p:stCondLst>
                                    <p:cond delay="0"/>
                                  </p:stCondLst>
                                  <p:childTnLst>
                                    <p:set>
                                      <p:cBhvr>
                                        <p:cTn id="202" dur="1" fill="hold">
                                          <p:stCondLst>
                                            <p:cond delay="0"/>
                                          </p:stCondLst>
                                        </p:cTn>
                                        <p:tgtEl>
                                          <p:spTgt spid="65550"/>
                                        </p:tgtEl>
                                        <p:attrNameLst>
                                          <p:attrName>style.visibility</p:attrName>
                                        </p:attrNameLst>
                                      </p:cBhvr>
                                      <p:to>
                                        <p:strVal val="visible"/>
                                      </p:to>
                                    </p:set>
                                    <p:animEffect transition="in" filter="fade">
                                      <p:cBhvr>
                                        <p:cTn id="203" dur="500"/>
                                        <p:tgtEl>
                                          <p:spTgt spid="65550"/>
                                        </p:tgtEl>
                                      </p:cBhvr>
                                    </p:animEffect>
                                  </p:childTnLst>
                                  <p:subTnLst>
                                    <p:set>
                                      <p:cBhvr override="childStyle">
                                        <p:cTn dur="1" fill="hold" display="0" masterRel="nextClick" afterEffect="1"/>
                                        <p:tgtEl>
                                          <p:spTgt spid="6555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autoUpdateAnimBg="0"/>
      <p:bldP spid="65540" grpId="0" animBg="1"/>
      <p:bldP spid="65541" grpId="0" animBg="1" autoUpdateAnimBg="0"/>
      <p:bldP spid="65543" grpId="0" autoUpdateAnimBg="0"/>
      <p:bldP spid="65545" grpId="0" autoUpdateAnimBg="0"/>
      <p:bldP spid="65548" grpId="0"/>
      <p:bldP spid="17" grpId="0" autoUpdateAnimBg="0"/>
      <p:bldP spid="22" grpId="0" autoUpdateAnimBg="0"/>
      <p:bldP spid="23" grpId="0" autoUpdateAnimBg="0"/>
      <p:bldP spid="24" grpId="0" autoUpdateAnimBg="0"/>
      <p:bldP spid="25" grpId="0"/>
      <p:bldP spid="26" grpId="0" autoUpdateAnimBg="0"/>
      <p:bldP spid="27" grpId="0"/>
      <p:bldP spid="28" grpId="0"/>
      <p:bldP spid="29" grpId="0"/>
      <p:bldP spid="30" grpId="0"/>
    </p:bldLst>
  </p:timing>
</p:sld>
</file>

<file path=ppt/theme/theme1.xml><?xml version="1.0" encoding="utf-8"?>
<a:theme xmlns:a="http://schemas.openxmlformats.org/drawingml/2006/main" name="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5F5F5F"/>
            </a:gs>
            <a:gs pos="100000">
              <a:schemeClr val="tx2"/>
            </a:gs>
          </a:gsLst>
          <a:path path="rect">
            <a:fillToRect l="50000" t="50000" r="50000" b="50000"/>
          </a:path>
        </a:grad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457200" marR="0" indent="-457200" algn="ctr" defTabSz="914400" rtl="0" eaLnBrk="1" fontAlgn="base" latinLnBrk="0" hangingPunct="1">
          <a:lnSpc>
            <a:spcPct val="100000"/>
          </a:lnSpc>
          <a:spcBef>
            <a:spcPct val="50000"/>
          </a:spcBef>
          <a:spcAft>
            <a:spcPct val="0"/>
          </a:spcAft>
          <a:buClrTx/>
          <a:buSzTx/>
          <a:buFontTx/>
          <a:buNone/>
          <a:tabLst/>
          <a:defRPr kumimoji="0" lang="it-IT" sz="1400" b="0" i="0" u="none" strike="noStrike" cap="none" normalizeH="0" baseline="0" smtClean="0">
            <a:ln>
              <a:noFill/>
            </a:ln>
            <a:solidFill>
              <a:srgbClr val="FF9933"/>
            </a:solidFill>
            <a:effectLst/>
            <a:latin typeface="Arial Black" pitchFamily="34" charset="0"/>
          </a:defRPr>
        </a:defPPr>
      </a:lstStyle>
    </a:spDef>
    <a:lnDef>
      <a:spPr bwMode="auto">
        <a:xfrm>
          <a:off x="0" y="0"/>
          <a:ext cx="1" cy="1"/>
        </a:xfrm>
        <a:custGeom>
          <a:avLst/>
          <a:gdLst/>
          <a:ahLst/>
          <a:cxnLst/>
          <a:rect l="0" t="0" r="0" b="0"/>
          <a:pathLst/>
        </a:custGeom>
        <a:gradFill rotWithShape="0">
          <a:gsLst>
            <a:gs pos="0">
              <a:srgbClr val="5F5F5F"/>
            </a:gs>
            <a:gs pos="100000">
              <a:schemeClr val="tx2"/>
            </a:gs>
          </a:gsLst>
          <a:path path="rect">
            <a:fillToRect l="50000" t="50000" r="50000" b="50000"/>
          </a:path>
        </a:grad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457200" marR="0" indent="-457200" algn="ctr" defTabSz="914400" rtl="0" eaLnBrk="1" fontAlgn="base" latinLnBrk="0" hangingPunct="1">
          <a:lnSpc>
            <a:spcPct val="100000"/>
          </a:lnSpc>
          <a:spcBef>
            <a:spcPct val="50000"/>
          </a:spcBef>
          <a:spcAft>
            <a:spcPct val="0"/>
          </a:spcAft>
          <a:buClrTx/>
          <a:buSzTx/>
          <a:buFontTx/>
          <a:buNone/>
          <a:tabLst/>
          <a:defRPr kumimoji="0" lang="it-IT" sz="1400" b="0" i="0" u="none" strike="noStrike" cap="none" normalizeH="0" baseline="0" smtClean="0">
            <a:ln>
              <a:noFill/>
            </a:ln>
            <a:solidFill>
              <a:srgbClr val="FF9933"/>
            </a:solidFill>
            <a:effectLst/>
            <a:latin typeface="Arial Black" pitchFamily="34"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6814</TotalTime>
  <Words>1764</Words>
  <Application>Microsoft Office PowerPoint</Application>
  <PresentationFormat>Presentazione su schermo (4:3)</PresentationFormat>
  <Paragraphs>119</Paragraphs>
  <Slides>16</Slides>
  <Notes>1</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Struttura predefinita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Paperino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Pippo</dc:creator>
  <cp:lastModifiedBy>Colalongo</cp:lastModifiedBy>
  <cp:revision>381</cp:revision>
  <dcterms:created xsi:type="dcterms:W3CDTF">2001-10-30T09:13:15Z</dcterms:created>
  <dcterms:modified xsi:type="dcterms:W3CDTF">2013-06-14T09:41:32Z</dcterms:modified>
</cp:coreProperties>
</file>